
<file path=[Content_Types].xml><?xml version="1.0" encoding="utf-8"?>
<Types xmlns="http://schemas.openxmlformats.org/package/2006/content-types">
  <Default Extension="rels" ContentType="application/vnd.openxmlformats-package.relationships+xml"/>
  <Default Extension="xml" ContentType="application/xml"/>
  <Default Extension="wmf" ContentType="image/x-wmf"/>
  <Default Extension="jpeg" ContentType="image/jpeg"/>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Slides/notesSlide1.xml" ContentType="application/vnd.openxmlformats-officedocument.presentationml.notesSlide+xml"/>
  <Override PartName="/ppt/slides/slide54.xml" ContentType="application/vnd.openxmlformats-officedocument.presentationml.slide+xml"/>
  <Override PartName="/ppt/notesSlides/notesSlide2.xml" ContentType="application/vnd.openxmlformats-officedocument.presentationml.notesSlide+xml"/>
  <Override PartName="/ppt/slides/slide55.xml" ContentType="application/vnd.openxmlformats-officedocument.presentationml.slide+xml"/>
  <Override PartName="/ppt/notesSlides/notesSlide3.xml" ContentType="application/vnd.openxmlformats-officedocument.presentationml.notesSlide+xml"/>
  <Override PartName="/ppt/slides/slide56.xml" ContentType="application/vnd.openxmlformats-officedocument.presentationml.slide+xml"/>
  <Override PartName="/ppt/notesSlides/notesSlide4.xml" ContentType="application/vnd.openxmlformats-officedocument.presentationml.notesSlide+xml"/>
  <Override PartName="/ppt/slides/slide57.xml" ContentType="application/vnd.openxmlformats-officedocument.presentationml.slide+xml"/>
  <Override PartName="/ppt/notesSlides/notesSlide5.xml" ContentType="application/vnd.openxmlformats-officedocument.presentationml.notes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firstSlideNum="1" rtl="0" saveSubsetFonts="0" serverZoom="0" showSpecialPlsOnTitleSld="1">
  <p:sldMasterIdLst>
    <p:sldMasterId id="2147483702" r:id="rId1"/>
    <p:sldMasterId id="2147483703" r:id="rId2"/>
  </p:sldMasterIdLst>
  <p:notesMasterIdLst>
    <p:notesMasterId r:id="rId3"/>
  </p:notesMasterIdLst>
  <p:sldIdLst>
    <p:sldId id="452" r:id="rId4"/>
    <p:sldId id="453" r:id="rId5"/>
    <p:sldId id="454" r:id="rId6"/>
    <p:sldId id="455" r:id="rId7"/>
    <p:sldId id="456" r:id="rId8"/>
    <p:sldId id="457" r:id="rId9"/>
    <p:sldId id="458" r:id="rId10"/>
    <p:sldId id="459" r:id="rId11"/>
    <p:sldId id="460" r:id="rId12"/>
    <p:sldId id="461" r:id="rId13"/>
    <p:sldId id="462" r:id="rId14"/>
    <p:sldId id="463" r:id="rId15"/>
    <p:sldId id="464" r:id="rId16"/>
    <p:sldId id="465" r:id="rId17"/>
    <p:sldId id="466" r:id="rId18"/>
    <p:sldId id="467" r:id="rId19"/>
    <p:sldId id="468" r:id="rId20"/>
    <p:sldId id="469" r:id="rId21"/>
    <p:sldId id="470" r:id="rId22"/>
    <p:sldId id="471" r:id="rId23"/>
    <p:sldId id="472" r:id="rId24"/>
    <p:sldId id="473" r:id="rId25"/>
    <p:sldId id="474" r:id="rId26"/>
    <p:sldId id="475" r:id="rId27"/>
    <p:sldId id="476" r:id="rId28"/>
    <p:sldId id="477" r:id="rId29"/>
    <p:sldId id="478" r:id="rId30"/>
    <p:sldId id="479" r:id="rId31"/>
    <p:sldId id="480" r:id="rId32"/>
    <p:sldId id="481" r:id="rId33"/>
    <p:sldId id="482" r:id="rId34"/>
    <p:sldId id="483" r:id="rId35"/>
    <p:sldId id="484" r:id="rId36"/>
    <p:sldId id="485" r:id="rId37"/>
    <p:sldId id="486" r:id="rId38"/>
    <p:sldId id="487" r:id="rId39"/>
    <p:sldId id="488" r:id="rId40"/>
    <p:sldId id="489" r:id="rId41"/>
    <p:sldId id="490" r:id="rId42"/>
    <p:sldId id="491" r:id="rId43"/>
    <p:sldId id="492" r:id="rId44"/>
    <p:sldId id="493" r:id="rId45"/>
    <p:sldId id="494" r:id="rId46"/>
    <p:sldId id="495" r:id="rId47"/>
    <p:sldId id="496" r:id="rId48"/>
    <p:sldId id="497" r:id="rId49"/>
    <p:sldId id="498" r:id="rId50"/>
    <p:sldId id="499" r:id="rId51"/>
    <p:sldId id="500" r:id="rId52"/>
    <p:sldId id="501" r:id="rId53"/>
    <p:sldId id="502" r:id="rId54"/>
    <p:sldId id="503" r:id="rId55"/>
    <p:sldId id="504" r:id="rId56"/>
    <p:sldId id="505" r:id="rId57"/>
    <p:sldId id="506" r:id="rId58"/>
    <p:sldId id="507" r:id="rId59"/>
    <p:sldId id="508" r:id="rId60"/>
    <p:sldId id="509" r:id="rId61"/>
    <p:sldId id="510" r:id="rId62"/>
    <p:sldId id="511" r:id="rId63"/>
    <p:sldId id="512" r:id="rId64"/>
    <p:sldId id="513" r:id="rId65"/>
    <p:sldId id="514" r:id="rId66"/>
    <p:sldId id="515" r:id="rId67"/>
    <p:sldId id="516" r:id="rId68"/>
    <p:sldId id="517" r:id="rId69"/>
    <p:sldId id="518" r:id="rId70"/>
    <p:sldId id="519" r:id="rId71"/>
    <p:sldId id="520" r:id="rId72"/>
    <p:sldId id="521" r:id="rId73"/>
    <p:sldId id="522" r:id="rId74"/>
    <p:sldId id="523" r:id="rId75"/>
    <p:sldId id="524" r:id="rId76"/>
    <p:sldId id="525" r:id="rId77"/>
    <p:sldId id="526" r:id="rId78"/>
    <p:sldId id="527" r:id="rId79"/>
    <p:sldId id="528" r:id="rId80"/>
    <p:sldId id="529" r:id="rId81"/>
    <p:sldId id="530" r:id="rId82"/>
    <p:sldId id="531" r:id="rId83"/>
    <p:sldId id="532" r:id="rId84"/>
    <p:sldId id="533" r:id="rId85"/>
    <p:sldId id="534" r:id="rId86"/>
    <p:sldId id="535" r:id="rId87"/>
    <p:sldId id="536" r:id="rId88"/>
    <p:sldId id="537" r:id="rId89"/>
    <p:sldId id="538" r:id="rId90"/>
    <p:sldId id="539" r:id="rId91"/>
    <p:sldId id="540" r:id="rId92"/>
    <p:sldId id="541" r:id="rId93"/>
    <p:sldId id="542" r:id="rId94"/>
    <p:sldId id="543" r:id="rId95"/>
    <p:sldId id="544" r:id="rId96"/>
    <p:sldId id="545" r:id="rId97"/>
    <p:sldId id="546" r:id="rId98"/>
    <p:sldId id="547" r:id="rId99"/>
    <p:sldId id="548" r:id="rId100"/>
    <p:sldId id="549" r:id="rId101"/>
    <p:sldId id="550" r:id="rId102"/>
    <p:sldId id="551" r:id="rId103"/>
    <p:sldId id="552" r:id="rId104"/>
    <p:sldId id="553" r:id="rId105"/>
    <p:sldId id="554" r:id="rId106"/>
  </p:sldIdLst>
  <p:sldSz type="screen4x3" cy="6858000" cx="9144000"/>
  <p:notesSz cx="6858000" cy="9144000"/>
  <p:defaultTex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showOutlineIcons="1" snapVertSplitter="0" vertBarState="restored" horzBarState="restored" preferSingleView="0">
    <p:restoredLeft sz="22121" autoAdjust="0"/>
    <p:restoredTop sz="94660"/>
  </p:normalViewPr>
  <p:slideViewPr>
    <p:cSldViewPr showGuides="0" snapToGrid="1" snapToObjects="0">
      <p:cViewPr varScale="1">
        <p:scale>
          <a:sx n="71" d="100"/>
          <a:sy n="71" d="100"/>
        </p:scale>
        <p:origin x="-288" y="-102"/>
      </p:cViewPr>
      <p:guideLst>
        <p:guide orient="horz" pos="2160"/>
        <p:guide orient="vert" pos="2880"/>
      </p:guideLst>
    </p:cSldViewPr>
  </p:slideViewPr>
  <p:gridSpacing cx="0" cy="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97" Type="http://schemas.openxmlformats.org/officeDocument/2006/relationships/slide" Target="slides/slide94.xml"/><Relationship Id="rId98" Type="http://schemas.openxmlformats.org/officeDocument/2006/relationships/slide" Target="slides/slide95.xml"/><Relationship Id="rId99" Type="http://schemas.openxmlformats.org/officeDocument/2006/relationships/slide" Target="slides/slide96.xml"/><Relationship Id="rId100" Type="http://schemas.openxmlformats.org/officeDocument/2006/relationships/slide" Target="slides/slide97.xml"/><Relationship Id="rId101" Type="http://schemas.openxmlformats.org/officeDocument/2006/relationships/slide" Target="slides/slide98.xml"/><Relationship Id="rId102" Type="http://schemas.openxmlformats.org/officeDocument/2006/relationships/slide" Target="slides/slide99.xml"/><Relationship Id="rId103" Type="http://schemas.openxmlformats.org/officeDocument/2006/relationships/slide" Target="slides/slide100.xml"/><Relationship Id="rId104" Type="http://schemas.openxmlformats.org/officeDocument/2006/relationships/slide" Target="slides/slide101.xml"/><Relationship Id="rId105" Type="http://schemas.openxmlformats.org/officeDocument/2006/relationships/slide" Target="slides/slide102.xml"/><Relationship Id="rId106" Type="http://schemas.openxmlformats.org/officeDocument/2006/relationships/slide" Target="slides/slide103.xml"/><Relationship Id="rId107" Type="http://schemas.openxmlformats.org/officeDocument/2006/relationships/tableStyles" Target="tableStyles.xml"/><Relationship Id="rId108" Type="http://schemas.openxmlformats.org/officeDocument/2006/relationships/presProps" Target="presProps.xml"/><Relationship Id="rId10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281" name=""/>
        <p:cNvGrpSpPr/>
        <p:nvPr/>
      </p:nvGrpSpPr>
      <p:grpSpPr>
        <a:xfrm rot="0">
          <a:off x="0" y="0"/>
          <a:ext cx="0" cy="0"/>
          <a:chOff x="0" y="0"/>
          <a:chExt cx="0" cy="0"/>
        </a:xfrm>
      </p:grpSpPr>
      <p:sp>
        <p:nvSpPr>
          <p:cNvPr id="1049190" name=""/>
          <p:cNvSpPr/>
          <p:nvPr>
            <p:ph type="hdr" sz="quarter" idx="0"/>
          </p:nvPr>
        </p:nvSpPr>
        <p:spPr>
          <a:xfrm rot="0">
            <a:off x="0" y="0"/>
            <a:ext cx="2971800" cy="457200"/>
          </a:xfrm>
          <a:prstGeom prst="rect"/>
          <a:noFill/>
          <a:ln>
            <a:noFill/>
          </a:ln>
        </p:spPr>
        <p:txBody>
          <a:bodyPr bIns="45720" lIns="91440" rIns="91440" tIns="45720"/>
          <a:p>
            <a:pPr lvl="0"/>
            <a:endParaRPr altLang="en-US" sz="1200" lang="en-US"/>
          </a:p>
        </p:txBody>
      </p:sp>
      <p:sp>
        <p:nvSpPr>
          <p:cNvPr id="1049191" name=""/>
          <p:cNvSpPr/>
          <p:nvPr>
            <p:ph type="dt" sz="full" idx="1"/>
          </p:nvPr>
        </p:nvSpPr>
        <p:spPr>
          <a:xfrm rot="0">
            <a:off x="3884612" y="0"/>
            <a:ext cx="2971800" cy="457200"/>
          </a:xfrm>
          <a:prstGeom prst="rect"/>
          <a:noFill/>
          <a:ln>
            <a:noFill/>
          </a:ln>
        </p:spPr>
        <p:txBody>
          <a:bodyPr bIns="45720" lIns="91440" rIns="91440" tIns="45720"/>
          <a:p>
            <a:pPr algn="r" lvl="0"/>
            <a:fld id="{566ABCEB-ACFC-4714-9973-3DA970169C29}" type="datetime1">
              <a:rPr altLang="en-US" sz="1200" lang="en-US"/>
              <a:pPr algn="r" lvl="0"/>
            </a:fld>
            <a:endParaRPr altLang="en-US" sz="1200" lang="en-US"/>
          </a:p>
        </p:txBody>
      </p:sp>
      <p:sp>
        <p:nvSpPr>
          <p:cNvPr id="1049192" name=""/>
          <p:cNvSpPr/>
          <p:nvPr>
            <p:ph type="sldImg" sz="full" idx="2"/>
          </p:nvPr>
        </p:nvSpPr>
        <p:spPr>
          <a:xfrm rot="0">
            <a:off x="1143000" y="685800"/>
            <a:ext cx="4572000" cy="3429000"/>
          </a:xfrm>
          <a:prstGeom prst="rect"/>
          <a:solidFill>
            <a:srgbClr val="FFFFFF"/>
          </a:solidFill>
          <a:ln w="9525" cap="flat" cmpd="sng">
            <a:solidFill>
              <a:srgbClr val="000000">
                <a:alpha val="100000"/>
              </a:srgbClr>
            </a:solidFill>
            <a:prstDash val="solid"/>
            <a:round/>
          </a:ln>
        </p:spPr>
        <p:txBody>
          <a:bodyPr anchor="ctr" bIns="45720" lIns="91440" rIns="91440" tIns="45720"/>
          <a:p/>
        </p:txBody>
      </p:sp>
      <p:sp>
        <p:nvSpPr>
          <p:cNvPr id="1049193" name=""/>
          <p:cNvSpPr/>
          <p:nvPr>
            <p:ph type="body" sz="quarter" idx="3"/>
          </p:nvPr>
        </p:nvSpPr>
        <p:spPr>
          <a:xfrm rot="0">
            <a:off x="685800" y="4343400"/>
            <a:ext cx="5486400" cy="4114800"/>
          </a:xfrm>
          <a:prstGeom prst="rect"/>
          <a:noFill/>
          <a:ln>
            <a:noFill/>
          </a:ln>
        </p:spPr>
        <p:txBody>
          <a:bodyPr bIns="45720" lIns="91440" rIns="91440" tIns="45720"/>
          <a:p>
            <a:pPr lvl="0"/>
            <a:r>
              <a:rPr altLang="en-US" lang="en-US"/>
              <a:t>Click to edit Master text styles</a:t>
            </a:r>
          </a:p>
          <a:p>
            <a:pPr lvl="1"/>
            <a:r>
              <a:rPr altLang="en-US" lang="en-US"/>
              <a:t>Second level</a:t>
            </a:r>
          </a:p>
          <a:p>
            <a:pPr lvl="2"/>
            <a:r>
              <a:rPr altLang="en-US" lang="en-US"/>
              <a:t>Third level</a:t>
            </a:r>
          </a:p>
          <a:p>
            <a:pPr lvl="3"/>
            <a:r>
              <a:rPr altLang="en-US" lang="en-US"/>
              <a:t>Fourth level</a:t>
            </a:r>
          </a:p>
          <a:p>
            <a:pPr lvl="4"/>
            <a:r>
              <a:rPr altLang="en-US" lang="en-US"/>
              <a:t>Fifth level</a:t>
            </a:r>
          </a:p>
        </p:txBody>
      </p:sp>
      <p:sp>
        <p:nvSpPr>
          <p:cNvPr id="1049194" name=""/>
          <p:cNvSpPr/>
          <p:nvPr>
            <p:ph type="ftr" sz="quarter" idx="4"/>
          </p:nvPr>
        </p:nvSpPr>
        <p:spPr>
          <a:xfrm rot="0">
            <a:off x="0" y="8685212"/>
            <a:ext cx="2971800" cy="457200"/>
          </a:xfrm>
          <a:prstGeom prst="rect"/>
          <a:noFill/>
          <a:ln>
            <a:noFill/>
          </a:ln>
        </p:spPr>
        <p:txBody>
          <a:bodyPr anchor="b" bIns="45720" lIns="91440" rIns="91440" tIns="45720"/>
          <a:p>
            <a:pPr lvl="0"/>
            <a:endParaRPr altLang="en-US" sz="1200" lang="en-US"/>
          </a:p>
        </p:txBody>
      </p:sp>
      <p:sp>
        <p:nvSpPr>
          <p:cNvPr id="1049195" name=""/>
          <p:cNvSpPr/>
          <p:nvPr>
            <p:ph type="sldNum" sz="quarter" idx="5"/>
          </p:nvPr>
        </p:nvSpPr>
        <p:spPr>
          <a:xfrm rot="0">
            <a:off x="3884612" y="8685212"/>
            <a:ext cx="2971800" cy="457200"/>
          </a:xfrm>
          <a:prstGeom prst="rect"/>
          <a:noFill/>
          <a:ln>
            <a:noFill/>
          </a:ln>
        </p:spPr>
        <p:txBody>
          <a:bodyPr anchor="b" bIns="45720" lIns="91440" rIns="91440" tIns="45720"/>
          <a:p>
            <a:pPr algn="r" lvl="0"/>
            <a:fld id="{566ABCEB-ACFC-4714-9973-3DA970169C29}" type="slidenum">
              <a:rPr altLang="en-US" sz="1200" lang="en-US"/>
              <a:pPr algn="r" lvl="0"/>
            </a:fld>
            <a:endParaRPr altLang="en-US" sz="1200" lang="en-US"/>
          </a:p>
        </p:txBody>
      </p:sp>
    </p:spTree>
  </p:cSld>
  <p:clrMap accent1="dk1" accent2="dk1" accent3="dk1" accent4="dk1" accent5="dk1" accent6="dk1" bg1="dk1" bg2="dk1" tx1="dk1" tx2="dk1" hlink="dk1" folHlink="dk1"/>
  <p:notesStyle>
    <a:lvl1pPr algn="l" eaLnBrk="1" fontAlgn="base" hangingPunct="1" indent="0" latinLnBrk="1" marL="0" rtl="0">
      <a:lnSpc>
        <a:spcPct val="100000"/>
      </a:lnSpc>
      <a:spcBef>
        <a:spcPct val="30000"/>
      </a:spcBef>
      <a:spcAft>
        <a:spcPct val="0"/>
      </a:spcAft>
      <a:buFontTx/>
      <a:buNone/>
      <a:defRPr baseline="0" b="0" sz="1200" i="0">
        <a:solidFill>
          <a:schemeClr val="dk1"/>
        </a:solidFill>
        <a:latin typeface="Calibri" pitchFamily="34" charset="0"/>
        <a:sym typeface="Arial" pitchFamily="0" charset="0"/>
      </a:defRPr>
    </a:lvl1pPr>
    <a:lvl2pPr algn="l" eaLnBrk="1" fontAlgn="base" hangingPunct="1" indent="0" latinLnBrk="1" marL="457200" rtl="0">
      <a:lnSpc>
        <a:spcPct val="100000"/>
      </a:lnSpc>
      <a:spcBef>
        <a:spcPct val="30000"/>
      </a:spcBef>
      <a:spcAft>
        <a:spcPct val="0"/>
      </a:spcAft>
      <a:buFontTx/>
      <a:buNone/>
      <a:defRPr baseline="0" b="0" sz="1200" i="0">
        <a:solidFill>
          <a:schemeClr val="dk1"/>
        </a:solidFill>
        <a:latin typeface="Calibri" pitchFamily="34" charset="0"/>
        <a:sym typeface="Arial" pitchFamily="0" charset="0"/>
      </a:defRPr>
    </a:lvl2pPr>
    <a:lvl3pPr algn="l" eaLnBrk="1" fontAlgn="base" hangingPunct="1" indent="0" latinLnBrk="1" marL="914400" rtl="0">
      <a:lnSpc>
        <a:spcPct val="100000"/>
      </a:lnSpc>
      <a:spcBef>
        <a:spcPct val="30000"/>
      </a:spcBef>
      <a:spcAft>
        <a:spcPct val="0"/>
      </a:spcAft>
      <a:buFontTx/>
      <a:buNone/>
      <a:defRPr baseline="0" b="0" sz="1200" i="0">
        <a:solidFill>
          <a:schemeClr val="dk1"/>
        </a:solidFill>
        <a:latin typeface="Calibri" pitchFamily="34" charset="0"/>
        <a:sym typeface="Arial" pitchFamily="0" charset="0"/>
      </a:defRPr>
    </a:lvl3pPr>
    <a:lvl4pPr algn="l" eaLnBrk="1" fontAlgn="base" hangingPunct="1" indent="0" latinLnBrk="1" marL="1371600" rtl="0">
      <a:lnSpc>
        <a:spcPct val="100000"/>
      </a:lnSpc>
      <a:spcBef>
        <a:spcPct val="30000"/>
      </a:spcBef>
      <a:spcAft>
        <a:spcPct val="0"/>
      </a:spcAft>
      <a:buFontTx/>
      <a:buNone/>
      <a:defRPr baseline="0" b="0" sz="1200" i="0">
        <a:solidFill>
          <a:schemeClr val="dk1"/>
        </a:solidFill>
        <a:latin typeface="Calibri" pitchFamily="34" charset="0"/>
        <a:sym typeface="Arial" pitchFamily="0" charset="0"/>
      </a:defRPr>
    </a:lvl4pPr>
    <a:lvl5pPr algn="l" eaLnBrk="1" fontAlgn="base" hangingPunct="1" indent="0" latinLnBrk="1" marL="1828800" rtl="0">
      <a:lnSpc>
        <a:spcPct val="100000"/>
      </a:lnSpc>
      <a:spcBef>
        <a:spcPct val="30000"/>
      </a:spcBef>
      <a:spcAft>
        <a:spcPct val="0"/>
      </a:spcAft>
      <a:buFontTx/>
      <a:buNone/>
      <a:defRPr baseline="0" b="0" sz="1200" i="0">
        <a:solidFill>
          <a:schemeClr val="dk1"/>
        </a:solidFill>
        <a:latin typeface="Calibri" pitchFamily="34" charset="0"/>
        <a:sym typeface="Arial" pitchFamily="0" charset="0"/>
      </a:defRPr>
    </a:lvl5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bwMode="white">
      <p:bgPr>
        <a:solidFill>
          <a:schemeClr val="lt1"/>
        </a:solidFill>
      </p:bgPr>
    </p:bg>
    <p:spTree>
      <p:nvGrpSpPr>
        <p:cNvPr id="176" name=""/>
        <p:cNvGrpSpPr/>
        <p:nvPr/>
      </p:nvGrpSpPr>
      <p:grpSpPr>
        <a:xfrm rot="0">
          <a:off x="0" y="0"/>
          <a:ext cx="0" cy="0"/>
          <a:chOff x="0" y="0"/>
          <a:chExt cx="0" cy="0"/>
        </a:xfrm>
      </p:grpSpPr>
      <p:sp>
        <p:nvSpPr>
          <p:cNvPr id="1048819" name=""/>
          <p:cNvSpPr txBox="1"/>
          <p:nvPr/>
        </p:nvSpPr>
        <p:spPr>
          <a:xfrm rot="0">
            <a:off x="3886200" y="8686800"/>
            <a:ext cx="2971800" cy="457200"/>
          </a:xfrm>
          <a:prstGeom prst="rect"/>
          <a:noFill/>
          <a:ln>
            <a:noFill/>
          </a:ln>
        </p:spPr>
        <p:txBody>
          <a:bodyPr anchor="b" bIns="45720" lIns="91440" rIns="91440" tIns="45720"/>
          <a:p>
            <a:pPr algn="r" lvl="0"/>
            <a:fld id="{566ABCEB-ACFC-4714-9973-3DA970169C29}" type="slidenum">
              <a:rPr altLang="en-US" sz="1200" lang="en-US">
                <a:latin typeface="Times New Roman" pitchFamily="18" charset="0"/>
              </a:rPr>
              <a:pPr algn="r" lvl="0"/>
            </a:fld>
            <a:endParaRPr altLang="en-US" sz="1200" lang="en-US">
              <a:latin typeface="Times New Roman" pitchFamily="18" charset="0"/>
            </a:endParaRPr>
          </a:p>
        </p:txBody>
      </p:sp>
      <p:sp>
        <p:nvSpPr>
          <p:cNvPr id="1048820" name=""/>
          <p:cNvSpPr/>
          <p:nvPr>
            <p:ph type="sldImg" sz="full" idx="0"/>
          </p:nvPr>
        </p:nvSpPr>
        <p:spPr>
          <a:xfrm rot="0">
            <a:off x="1143000" y="685800"/>
            <a:ext cx="4572000" cy="3429000"/>
          </a:xfrm>
          <a:prstGeom prst="rect"/>
        </p:spPr>
        <p:txBody>
          <a:bodyPr anchor="ctr" bIns="45720" lIns="91440" rIns="91440" tIns="45720"/>
          <a:p/>
        </p:txBody>
      </p:sp>
      <p:sp>
        <p:nvSpPr>
          <p:cNvPr id="1048821" name=""/>
          <p:cNvSpPr/>
          <p:nvPr>
            <p:ph type="body" sz="full" idx="1"/>
          </p:nvPr>
        </p:nvSpPr>
        <p:spPr>
          <a:xfrm rot="0">
            <a:off x="914400" y="4343400"/>
            <a:ext cx="5029200" cy="4114800"/>
          </a:xfrm>
          <a:prstGeom prst="rect"/>
        </p:spPr>
        <p:txBody>
          <a:bodyPr anchor="t" bIns="45720" lIns="91440" rIns="91440" tIns="45720"/>
          <a:p>
            <a:endParaRPr altLang="en-US"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bwMode="white">
      <p:bgPr>
        <a:solidFill>
          <a:schemeClr val="lt1"/>
        </a:solidFill>
      </p:bgPr>
    </p:bg>
    <p:spTree>
      <p:nvGrpSpPr>
        <p:cNvPr id="179" name=""/>
        <p:cNvGrpSpPr/>
        <p:nvPr/>
      </p:nvGrpSpPr>
      <p:grpSpPr>
        <a:xfrm rot="0">
          <a:off x="0" y="0"/>
          <a:ext cx="0" cy="0"/>
          <a:chOff x="0" y="0"/>
          <a:chExt cx="0" cy="0"/>
        </a:xfrm>
      </p:grpSpPr>
      <p:sp>
        <p:nvSpPr>
          <p:cNvPr id="1048826" name=""/>
          <p:cNvSpPr txBox="1"/>
          <p:nvPr/>
        </p:nvSpPr>
        <p:spPr>
          <a:xfrm rot="0">
            <a:off x="3886200" y="8686800"/>
            <a:ext cx="2971800" cy="457200"/>
          </a:xfrm>
          <a:prstGeom prst="rect"/>
          <a:noFill/>
          <a:ln>
            <a:noFill/>
          </a:ln>
        </p:spPr>
        <p:txBody>
          <a:bodyPr anchor="b" bIns="45720" lIns="91440" rIns="91440" tIns="45720"/>
          <a:p>
            <a:pPr algn="r" lvl="0"/>
            <a:fld id="{566ABCEB-ACFC-4714-9973-3DA970169C29}" type="slidenum">
              <a:rPr altLang="en-US" sz="1200" lang="en-US">
                <a:latin typeface="Times New Roman" pitchFamily="18" charset="0"/>
              </a:rPr>
              <a:pPr algn="r" lvl="0"/>
            </a:fld>
            <a:endParaRPr altLang="en-US" sz="1200" lang="en-US">
              <a:latin typeface="Times New Roman" pitchFamily="18" charset="0"/>
            </a:endParaRPr>
          </a:p>
        </p:txBody>
      </p:sp>
      <p:sp>
        <p:nvSpPr>
          <p:cNvPr id="1048827" name=""/>
          <p:cNvSpPr/>
          <p:nvPr>
            <p:ph type="sldImg" sz="full" idx="0"/>
          </p:nvPr>
        </p:nvSpPr>
        <p:spPr>
          <a:xfrm rot="0">
            <a:off x="1143000" y="685800"/>
            <a:ext cx="4572000" cy="3429000"/>
          </a:xfrm>
          <a:prstGeom prst="rect"/>
        </p:spPr>
        <p:txBody>
          <a:bodyPr anchor="ctr" bIns="45720" lIns="91440" rIns="91440" tIns="45720"/>
          <a:p/>
        </p:txBody>
      </p:sp>
      <p:sp>
        <p:nvSpPr>
          <p:cNvPr id="1048828" name=""/>
          <p:cNvSpPr/>
          <p:nvPr>
            <p:ph type="body" sz="full" idx="1"/>
          </p:nvPr>
        </p:nvSpPr>
        <p:spPr>
          <a:xfrm rot="0">
            <a:off x="914400" y="4343400"/>
            <a:ext cx="5029200" cy="4114800"/>
          </a:xfrm>
          <a:prstGeom prst="rect"/>
        </p:spPr>
        <p:txBody>
          <a:bodyPr anchor="t" bIns="45720" lIns="91440" rIns="91440" tIns="45720"/>
          <a:p>
            <a:endParaRPr altLang="en-US"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bwMode="white">
      <p:bgPr>
        <a:solidFill>
          <a:schemeClr val="lt1"/>
        </a:solidFill>
      </p:bgPr>
    </p:bg>
    <p:spTree>
      <p:nvGrpSpPr>
        <p:cNvPr id="182" name=""/>
        <p:cNvGrpSpPr/>
        <p:nvPr/>
      </p:nvGrpSpPr>
      <p:grpSpPr>
        <a:xfrm rot="0">
          <a:off x="0" y="0"/>
          <a:ext cx="0" cy="0"/>
          <a:chOff x="0" y="0"/>
          <a:chExt cx="0" cy="0"/>
        </a:xfrm>
      </p:grpSpPr>
      <p:sp>
        <p:nvSpPr>
          <p:cNvPr id="1048831" name=""/>
          <p:cNvSpPr txBox="1"/>
          <p:nvPr/>
        </p:nvSpPr>
        <p:spPr>
          <a:xfrm rot="0">
            <a:off x="3886200" y="8686800"/>
            <a:ext cx="2971800" cy="457200"/>
          </a:xfrm>
          <a:prstGeom prst="rect"/>
          <a:noFill/>
          <a:ln>
            <a:noFill/>
          </a:ln>
        </p:spPr>
        <p:txBody>
          <a:bodyPr anchor="b" bIns="45720" lIns="91440" rIns="91440" tIns="45720"/>
          <a:p>
            <a:pPr algn="r" lvl="0"/>
            <a:fld id="{566ABCEB-ACFC-4714-9973-3DA970169C29}" type="slidenum">
              <a:rPr altLang="en-US" sz="1200" lang="en-US">
                <a:latin typeface="Times New Roman" pitchFamily="18" charset="0"/>
              </a:rPr>
              <a:pPr algn="r" lvl="0"/>
            </a:fld>
            <a:endParaRPr altLang="en-US" sz="1200" lang="en-US">
              <a:latin typeface="Times New Roman" pitchFamily="18" charset="0"/>
            </a:endParaRPr>
          </a:p>
        </p:txBody>
      </p:sp>
      <p:sp>
        <p:nvSpPr>
          <p:cNvPr id="1048832" name=""/>
          <p:cNvSpPr/>
          <p:nvPr>
            <p:ph type="sldImg" sz="full" idx="0"/>
          </p:nvPr>
        </p:nvSpPr>
        <p:spPr>
          <a:xfrm rot="0">
            <a:off x="1143000" y="685800"/>
            <a:ext cx="4572000" cy="3429000"/>
          </a:xfrm>
          <a:prstGeom prst="rect"/>
        </p:spPr>
        <p:txBody>
          <a:bodyPr anchor="ctr" bIns="45720" lIns="91440" rIns="91440" tIns="45720"/>
          <a:p/>
        </p:txBody>
      </p:sp>
      <p:sp>
        <p:nvSpPr>
          <p:cNvPr id="1048833" name=""/>
          <p:cNvSpPr/>
          <p:nvPr>
            <p:ph type="body" sz="full" idx="1"/>
          </p:nvPr>
        </p:nvSpPr>
        <p:spPr>
          <a:xfrm rot="0">
            <a:off x="914400" y="4343400"/>
            <a:ext cx="5029200" cy="4114800"/>
          </a:xfrm>
          <a:prstGeom prst="rect"/>
        </p:spPr>
        <p:txBody>
          <a:bodyPr anchor="t" bIns="45720" lIns="91440" rIns="91440" tIns="45720"/>
          <a:p>
            <a:endParaRPr altLang="en-US"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bwMode="white">
      <p:bgPr>
        <a:solidFill>
          <a:schemeClr val="lt1"/>
        </a:solidFill>
      </p:bgPr>
    </p:bg>
    <p:spTree>
      <p:nvGrpSpPr>
        <p:cNvPr id="185" name=""/>
        <p:cNvGrpSpPr/>
        <p:nvPr/>
      </p:nvGrpSpPr>
      <p:grpSpPr>
        <a:xfrm rot="0">
          <a:off x="0" y="0"/>
          <a:ext cx="0" cy="0"/>
          <a:chOff x="0" y="0"/>
          <a:chExt cx="0" cy="0"/>
        </a:xfrm>
      </p:grpSpPr>
      <p:sp>
        <p:nvSpPr>
          <p:cNvPr id="1048835" name=""/>
          <p:cNvSpPr txBox="1"/>
          <p:nvPr/>
        </p:nvSpPr>
        <p:spPr>
          <a:xfrm rot="0">
            <a:off x="3886200" y="8686800"/>
            <a:ext cx="2971800" cy="457200"/>
          </a:xfrm>
          <a:prstGeom prst="rect"/>
          <a:noFill/>
          <a:ln>
            <a:noFill/>
          </a:ln>
        </p:spPr>
        <p:txBody>
          <a:bodyPr anchor="b" bIns="45720" lIns="91440" rIns="91440" tIns="45720"/>
          <a:p>
            <a:pPr algn="r" lvl="0"/>
            <a:fld id="{566ABCEB-ACFC-4714-9973-3DA970169C29}" type="slidenum">
              <a:rPr altLang="en-US" sz="1200" lang="en-US">
                <a:latin typeface="Times New Roman" pitchFamily="18" charset="0"/>
              </a:rPr>
              <a:pPr algn="r" lvl="0"/>
            </a:fld>
            <a:endParaRPr altLang="en-US" sz="1200" lang="en-US">
              <a:latin typeface="Times New Roman" pitchFamily="18" charset="0"/>
            </a:endParaRPr>
          </a:p>
        </p:txBody>
      </p:sp>
      <p:sp>
        <p:nvSpPr>
          <p:cNvPr id="1048836" name=""/>
          <p:cNvSpPr/>
          <p:nvPr>
            <p:ph type="sldImg" sz="full" idx="0"/>
          </p:nvPr>
        </p:nvSpPr>
        <p:spPr>
          <a:xfrm rot="0">
            <a:off x="1143000" y="685800"/>
            <a:ext cx="4572000" cy="3429000"/>
          </a:xfrm>
          <a:prstGeom prst="rect"/>
        </p:spPr>
        <p:txBody>
          <a:bodyPr anchor="ctr" bIns="45720" lIns="91440" rIns="91440" tIns="45720"/>
          <a:p/>
        </p:txBody>
      </p:sp>
      <p:sp>
        <p:nvSpPr>
          <p:cNvPr id="1048837" name=""/>
          <p:cNvSpPr/>
          <p:nvPr>
            <p:ph type="body" sz="full" idx="1"/>
          </p:nvPr>
        </p:nvSpPr>
        <p:spPr>
          <a:xfrm rot="0">
            <a:off x="914400" y="4343400"/>
            <a:ext cx="5029200" cy="4114800"/>
          </a:xfrm>
          <a:prstGeom prst="rect"/>
        </p:spPr>
        <p:txBody>
          <a:bodyPr anchor="t" bIns="45720" lIns="91440" rIns="91440" tIns="45720"/>
          <a:p>
            <a:endParaRPr altLang="en-US"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bwMode="white">
      <p:bgPr>
        <a:solidFill>
          <a:schemeClr val="lt1"/>
        </a:solidFill>
      </p:bgPr>
    </p:bg>
    <p:spTree>
      <p:nvGrpSpPr>
        <p:cNvPr id="188" name=""/>
        <p:cNvGrpSpPr/>
        <p:nvPr/>
      </p:nvGrpSpPr>
      <p:grpSpPr>
        <a:xfrm rot="0">
          <a:off x="0" y="0"/>
          <a:ext cx="0" cy="0"/>
          <a:chOff x="0" y="0"/>
          <a:chExt cx="0" cy="0"/>
        </a:xfrm>
      </p:grpSpPr>
      <p:sp>
        <p:nvSpPr>
          <p:cNvPr id="1048841" name=""/>
          <p:cNvSpPr txBox="1"/>
          <p:nvPr/>
        </p:nvSpPr>
        <p:spPr>
          <a:xfrm rot="0">
            <a:off x="3886200" y="8686800"/>
            <a:ext cx="2971800" cy="457200"/>
          </a:xfrm>
          <a:prstGeom prst="rect"/>
          <a:noFill/>
          <a:ln>
            <a:noFill/>
          </a:ln>
        </p:spPr>
        <p:txBody>
          <a:bodyPr anchor="b" bIns="45720" lIns="91440" rIns="91440" tIns="45720"/>
          <a:p>
            <a:pPr algn="r" lvl="0"/>
            <a:fld id="{566ABCEB-ACFC-4714-9973-3DA970169C29}" type="slidenum">
              <a:rPr altLang="en-US" sz="1200" lang="en-US">
                <a:latin typeface="Times New Roman" pitchFamily="18" charset="0"/>
              </a:rPr>
              <a:pPr algn="r" lvl="0"/>
            </a:fld>
            <a:endParaRPr altLang="en-US" sz="1200" lang="en-US">
              <a:latin typeface="Times New Roman" pitchFamily="18" charset="0"/>
            </a:endParaRPr>
          </a:p>
        </p:txBody>
      </p:sp>
      <p:sp>
        <p:nvSpPr>
          <p:cNvPr id="1048842" name=""/>
          <p:cNvSpPr/>
          <p:nvPr>
            <p:ph type="sldImg" sz="full" idx="0"/>
          </p:nvPr>
        </p:nvSpPr>
        <p:spPr>
          <a:xfrm rot="0">
            <a:off x="1143000" y="685800"/>
            <a:ext cx="4572000" cy="3429000"/>
          </a:xfrm>
          <a:prstGeom prst="rect"/>
        </p:spPr>
        <p:txBody>
          <a:bodyPr anchor="ctr" bIns="45720" lIns="91440" rIns="91440" tIns="45720"/>
          <a:p/>
        </p:txBody>
      </p:sp>
      <p:sp>
        <p:nvSpPr>
          <p:cNvPr id="1048843" name=""/>
          <p:cNvSpPr/>
          <p:nvPr>
            <p:ph type="body" sz="full" idx="1"/>
          </p:nvPr>
        </p:nvSpPr>
        <p:spPr>
          <a:xfrm rot="0">
            <a:off x="914400" y="4343400"/>
            <a:ext cx="5029200" cy="4114800"/>
          </a:xfrm>
          <a:prstGeom prst="rect"/>
        </p:spPr>
        <p:txBody>
          <a:bodyPr anchor="t" bIns="45720" lIns="91440" rIns="91440" tIns="45720"/>
          <a:p>
            <a:endParaRPr altLang="en-US"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67" name=""/>
        <p:cNvGrpSpPr/>
        <p:nvPr/>
      </p:nvGrpSpPr>
      <p:grpSpPr>
        <a:xfrm>
          <a:off x="0" y="0"/>
          <a:ext cx="0" cy="0"/>
          <a:chOff x="0" y="0"/>
          <a:chExt cx="0" cy="0"/>
        </a:xfrm>
      </p:grpSpPr>
      <p:sp>
        <p:nvSpPr>
          <p:cNvPr id="1049167" name="Title 1"/>
          <p:cNvSpPr>
            <a:spLocks noGrp="1"/>
          </p:cNvSpPr>
          <p:nvPr>
            <p:ph type="ctrTitle"/>
          </p:nvPr>
        </p:nvSpPr>
        <p:spPr>
          <a:xfrm>
            <a:off x="1143000" y="1122363"/>
            <a:ext cx="6858000" cy="2387600"/>
          </a:xfrm>
        </p:spPr>
        <p:txBody>
          <a:bodyPr anchor="b"/>
          <a:lstStyle>
            <a:lvl1pPr>
              <a:defRPr sz="6000"/>
            </a:lvl1pPr>
          </a:lstStyle>
          <a:p>
            <a:r>
              <a:rPr altLang="zh-CN" lang="en-US" smtClean="0"/>
              <a:t>Click to edit Master title style</a:t>
            </a:r>
            <a:endParaRPr altLang="en-US" lang="zh-CN"/>
          </a:p>
        </p:txBody>
      </p:sp>
      <p:sp>
        <p:nvSpPr>
          <p:cNvPr id="1049168" name="Subtitle 2"/>
          <p:cNvSpPr>
            <a:spLocks noGrp="1"/>
          </p:cNvSpPr>
          <p:nvPr>
            <p:ph type="subTitle" idx="1"/>
          </p:nvPr>
        </p:nvSpPr>
        <p:spPr>
          <a:xfrm>
            <a:off x="1143000" y="3602038"/>
            <a:ext cx="6858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zh-CN" lang="en-US" smtClean="0"/>
              <a:t>Click to edit Master subtitle style</a:t>
            </a:r>
            <a:endParaRPr altLang="en-US" lang="zh-CN"/>
          </a:p>
        </p:txBody>
      </p:sp>
      <p:sp>
        <p:nvSpPr>
          <p:cNvPr id="1048589" name=""/>
          <p:cNvSpPr/>
          <p:nvPr>
            <p:ph type="dt" sz="half" idx="2"/>
          </p:nvPr>
        </p:nvSpPr>
        <p:spPr>
          <a:xfrm rot="0">
            <a:off x="457200" y="6245225"/>
            <a:ext cx="2133600" cy="47625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1200"/>
          </a:p>
        </p:txBody>
      </p:sp>
      <p:sp>
        <p:nvSpPr>
          <p:cNvPr id="1048577" name=""/>
          <p:cNvSpPr/>
          <p:nvPr>
            <p:ph type="sldNum" sz="quarter" idx="4"/>
          </p:nvPr>
        </p:nvSpPr>
        <p:spPr>
          <a:xfrm rot="0">
            <a:off x="6553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r" eaLnBrk="1" hangingPunct="1" latinLnBrk="1" lvl="0"/>
            <a:fld id="{566ABCEB-ACFC-4714-9973-3DA970169C29}" type="slidenum">
              <a:rPr sz="1200">
                <a:latin typeface="Arial Black" pitchFamily="34" charset="0"/>
              </a:rPr>
              <a:pPr algn="r" eaLnBrk="1" hangingPunct="1" latinLnBrk="1" lvl="0"/>
            </a:fld>
            <a:endParaRPr sz="1200">
              <a:latin typeface="Arial Black" pitchFamily="34" charset="0"/>
            </a:endParaRPr>
          </a:p>
        </p:txBody>
      </p:sp>
      <p:sp>
        <p:nvSpPr>
          <p:cNvPr id="1048576" name=""/>
          <p:cNvSpPr/>
          <p:nvPr>
            <p:ph type="ftr" sz="quarter" idx="3"/>
          </p:nvPr>
        </p:nvSpPr>
        <p:spPr>
          <a:xfrm rot="0">
            <a:off x="3124200" y="6248400"/>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eaLnBrk="1" hangingPunct="1" latinLnBrk="1" lvl="0"/>
            <a:endParaRPr sz="12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277" name=""/>
        <p:cNvGrpSpPr/>
        <p:nvPr/>
      </p:nvGrpSpPr>
      <p:grpSpPr>
        <a:xfrm>
          <a:off x="0" y="0"/>
          <a:ext cx="0" cy="0"/>
          <a:chOff x="0" y="0"/>
          <a:chExt cx="0" cy="0"/>
        </a:xfrm>
      </p:grpSpPr>
      <p:sp>
        <p:nvSpPr>
          <p:cNvPr id="1049186" name="Title 1"/>
          <p:cNvSpPr>
            <a:spLocks noGrp="1"/>
          </p:cNvSpPr>
          <p:nvPr>
            <p:ph type="title"/>
          </p:nvPr>
        </p:nvSpPr>
        <p:spPr/>
        <p:txBody>
          <a:bodyPr/>
          <a:p>
            <a:r>
              <a:rPr altLang="zh-CN" lang="en-US" smtClean="0"/>
              <a:t>Click to edit Master title style</a:t>
            </a:r>
            <a:endParaRPr altLang="en-US" lang="zh-CN"/>
          </a:p>
        </p:txBody>
      </p:sp>
      <p:sp>
        <p:nvSpPr>
          <p:cNvPr id="1049187" name="Vertical Text Placeholder 2"/>
          <p:cNvSpPr>
            <a:spLocks noGrp="1"/>
          </p:cNvSpPr>
          <p:nvPr>
            <p:ph type="body" orient="vert" idx="1"/>
          </p:nvPr>
        </p:nvSpPr>
        <p:spPr/>
        <p:txBody>
          <a:bodyPr vert="eaVert"/>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589" name=""/>
          <p:cNvSpPr/>
          <p:nvPr>
            <p:ph type="dt" sz="half" idx="2"/>
          </p:nvPr>
        </p:nvSpPr>
        <p:spPr>
          <a:xfrm rot="0">
            <a:off x="457200" y="6245225"/>
            <a:ext cx="2133600" cy="47625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1200"/>
          </a:p>
        </p:txBody>
      </p:sp>
      <p:sp>
        <p:nvSpPr>
          <p:cNvPr id="1048577" name=""/>
          <p:cNvSpPr/>
          <p:nvPr>
            <p:ph type="sldNum" sz="quarter" idx="4"/>
          </p:nvPr>
        </p:nvSpPr>
        <p:spPr>
          <a:xfrm rot="0">
            <a:off x="6553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r" eaLnBrk="1" hangingPunct="1" latinLnBrk="1" lvl="0"/>
            <a:fld id="{566ABCEB-ACFC-4714-9973-3DA970169C29}" type="slidenum">
              <a:rPr sz="1200">
                <a:latin typeface="Arial Black" pitchFamily="34" charset="0"/>
              </a:rPr>
              <a:pPr algn="r" eaLnBrk="1" hangingPunct="1" latinLnBrk="1" lvl="0"/>
            </a:fld>
            <a:endParaRPr sz="1200">
              <a:latin typeface="Arial Black" pitchFamily="34" charset="0"/>
            </a:endParaRPr>
          </a:p>
        </p:txBody>
      </p:sp>
      <p:sp>
        <p:nvSpPr>
          <p:cNvPr id="1048576" name=""/>
          <p:cNvSpPr/>
          <p:nvPr>
            <p:ph type="ftr" sz="quarter" idx="3"/>
          </p:nvPr>
        </p:nvSpPr>
        <p:spPr>
          <a:xfrm rot="0">
            <a:off x="3124200" y="6248400"/>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eaLnBrk="1" hangingPunct="1" latinLnBrk="1" lvl="0"/>
            <a:endParaRPr sz="12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279" name=""/>
        <p:cNvGrpSpPr/>
        <p:nvPr/>
      </p:nvGrpSpPr>
      <p:grpSpPr>
        <a:xfrm>
          <a:off x="0" y="0"/>
          <a:ext cx="0" cy="0"/>
          <a:chOff x="0" y="0"/>
          <a:chExt cx="0" cy="0"/>
        </a:xfrm>
      </p:grpSpPr>
      <p:sp>
        <p:nvSpPr>
          <p:cNvPr id="1049188" name="Vertical Title 1"/>
          <p:cNvSpPr>
            <a:spLocks noGrp="1"/>
          </p:cNvSpPr>
          <p:nvPr>
            <p:ph type="title" orient="vert"/>
          </p:nvPr>
        </p:nvSpPr>
        <p:spPr>
          <a:xfrm>
            <a:off x="6543675" y="365125"/>
            <a:ext cx="1971675" cy="5811838"/>
          </a:xfrm>
        </p:spPr>
        <p:txBody>
          <a:bodyPr vert="eaVert"/>
          <a:p>
            <a:r>
              <a:rPr altLang="zh-CN" lang="en-US" smtClean="0"/>
              <a:t>Click to edit Master title style</a:t>
            </a:r>
            <a:endParaRPr altLang="en-US" lang="zh-CN"/>
          </a:p>
        </p:txBody>
      </p:sp>
      <p:sp>
        <p:nvSpPr>
          <p:cNvPr id="1049189" name="Vertical Text Placeholder 2"/>
          <p:cNvSpPr>
            <a:spLocks noGrp="1"/>
          </p:cNvSpPr>
          <p:nvPr>
            <p:ph type="body" orient="vert" idx="1"/>
          </p:nvPr>
        </p:nvSpPr>
        <p:spPr>
          <a:xfrm>
            <a:off x="628650" y="365125"/>
            <a:ext cx="5800725" cy="5811838"/>
          </a:xfrm>
        </p:spPr>
        <p:txBody>
          <a:bodyPr vert="eaVert"/>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589" name=""/>
          <p:cNvSpPr/>
          <p:nvPr>
            <p:ph type="dt" sz="half" idx="2"/>
          </p:nvPr>
        </p:nvSpPr>
        <p:spPr>
          <a:xfrm rot="0">
            <a:off x="457200" y="6245225"/>
            <a:ext cx="2133600" cy="47625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1200"/>
          </a:p>
        </p:txBody>
      </p:sp>
      <p:sp>
        <p:nvSpPr>
          <p:cNvPr id="1048577" name=""/>
          <p:cNvSpPr/>
          <p:nvPr>
            <p:ph type="sldNum" sz="quarter" idx="4"/>
          </p:nvPr>
        </p:nvSpPr>
        <p:spPr>
          <a:xfrm rot="0">
            <a:off x="6553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r" eaLnBrk="1" hangingPunct="1" latinLnBrk="1" lvl="0"/>
            <a:fld id="{566ABCEB-ACFC-4714-9973-3DA970169C29}" type="slidenum">
              <a:rPr sz="1200">
                <a:latin typeface="Arial Black" pitchFamily="34" charset="0"/>
              </a:rPr>
              <a:pPr algn="r" eaLnBrk="1" hangingPunct="1" latinLnBrk="1" lvl="0"/>
            </a:fld>
            <a:endParaRPr sz="1200">
              <a:latin typeface="Arial Black" pitchFamily="34" charset="0"/>
            </a:endParaRPr>
          </a:p>
        </p:txBody>
      </p:sp>
      <p:sp>
        <p:nvSpPr>
          <p:cNvPr id="1048576" name=""/>
          <p:cNvSpPr/>
          <p:nvPr>
            <p:ph type="ftr" sz="quarter" idx="3"/>
          </p:nvPr>
        </p:nvSpPr>
        <p:spPr>
          <a:xfrm rot="0">
            <a:off x="3124200" y="6248400"/>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eaLnBrk="1" hangingPunct="1" latinLnBrk="1" lvl="0"/>
            <a:endParaRPr sz="12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46" name=""/>
        <p:cNvGrpSpPr/>
        <p:nvPr/>
      </p:nvGrpSpPr>
      <p:grpSpPr>
        <a:xfrm>
          <a:off x="0" y="0"/>
          <a:ext cx="0" cy="0"/>
          <a:chOff x="0" y="0"/>
          <a:chExt cx="0" cy="0"/>
        </a:xfrm>
      </p:grpSpPr>
      <p:sp>
        <p:nvSpPr>
          <p:cNvPr id="1049142" name="Title 1"/>
          <p:cNvSpPr>
            <a:spLocks noGrp="1"/>
          </p:cNvSpPr>
          <p:nvPr>
            <p:ph type="ctrTitle"/>
          </p:nvPr>
        </p:nvSpPr>
        <p:spPr>
          <a:xfrm>
            <a:off x="1143000" y="1122363"/>
            <a:ext cx="6858000" cy="2387600"/>
          </a:xfrm>
        </p:spPr>
        <p:txBody>
          <a:bodyPr anchor="b"/>
          <a:lstStyle>
            <a:lvl1pPr>
              <a:defRPr sz="6000"/>
            </a:lvl1pPr>
          </a:lstStyle>
          <a:p>
            <a:r>
              <a:rPr altLang="zh-CN" lang="en-US" smtClean="0"/>
              <a:t>Click to edit Master title style</a:t>
            </a:r>
            <a:endParaRPr altLang="en-US" lang="zh-CN"/>
          </a:p>
        </p:txBody>
      </p:sp>
      <p:sp>
        <p:nvSpPr>
          <p:cNvPr id="1049143" name="Subtitle 2"/>
          <p:cNvSpPr>
            <a:spLocks noGrp="1"/>
          </p:cNvSpPr>
          <p:nvPr>
            <p:ph type="subTitle" idx="1"/>
          </p:nvPr>
        </p:nvSpPr>
        <p:spPr>
          <a:xfrm>
            <a:off x="1143000" y="3602038"/>
            <a:ext cx="6858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zh-CN" lang="en-US" smtClean="0"/>
              <a:t>Click to edit Master subtitle style</a:t>
            </a:r>
            <a:endParaRPr altLang="en-US" lang="zh-CN"/>
          </a:p>
        </p:txBody>
      </p:sp>
      <p:sp>
        <p:nvSpPr>
          <p:cNvPr id="1049139" name=""/>
          <p:cNvSpPr/>
          <p:nvPr>
            <p:ph type="dt" sz="half" idx="2"/>
          </p:nvPr>
        </p:nvSpPr>
        <p:spPr>
          <a:xfrm rot="0">
            <a:off x="457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1200"/>
          </a:p>
        </p:txBody>
      </p:sp>
      <p:sp>
        <p:nvSpPr>
          <p:cNvPr id="1049141" name=""/>
          <p:cNvSpPr/>
          <p:nvPr>
            <p:ph type="sldNum" sz="quarter" idx="4"/>
          </p:nvPr>
        </p:nvSpPr>
        <p:spPr>
          <a:xfrm rot="0">
            <a:off x="6553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r" eaLnBrk="1" hangingPunct="1" latinLnBrk="1" lvl="0"/>
            <a:fld id="{566ABCEB-ACFC-4714-9973-3DA970169C29}" type="slidenum">
              <a:rPr sz="1200">
                <a:latin typeface="Arial Black" pitchFamily="34" charset="0"/>
              </a:rPr>
              <a:pPr algn="r" eaLnBrk="1" hangingPunct="1" latinLnBrk="1" lvl="0"/>
            </a:fld>
            <a:endParaRPr sz="1200">
              <a:latin typeface="Arial Black" pitchFamily="34" charset="0"/>
            </a:endParaRPr>
          </a:p>
        </p:txBody>
      </p:sp>
      <p:sp>
        <p:nvSpPr>
          <p:cNvPr id="1049140" name=""/>
          <p:cNvSpPr/>
          <p:nvPr>
            <p:ph type="ftr" sz="quarter" idx="3"/>
          </p:nvPr>
        </p:nvSpPr>
        <p:spPr>
          <a:xfrm rot="0">
            <a:off x="3124200" y="6248400"/>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eaLnBrk="1" hangingPunct="1" latinLnBrk="1" lvl="0"/>
            <a:endParaRPr sz="12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248" name=""/>
        <p:cNvGrpSpPr/>
        <p:nvPr/>
      </p:nvGrpSpPr>
      <p:grpSpPr>
        <a:xfrm>
          <a:off x="0" y="0"/>
          <a:ext cx="0" cy="0"/>
          <a:chOff x="0" y="0"/>
          <a:chExt cx="0" cy="0"/>
        </a:xfrm>
      </p:grpSpPr>
      <p:sp>
        <p:nvSpPr>
          <p:cNvPr id="1049144" name="Title 1"/>
          <p:cNvSpPr>
            <a:spLocks noGrp="1"/>
          </p:cNvSpPr>
          <p:nvPr>
            <p:ph type="title"/>
          </p:nvPr>
        </p:nvSpPr>
        <p:spPr/>
        <p:txBody>
          <a:bodyPr/>
          <a:p>
            <a:r>
              <a:rPr altLang="zh-CN" lang="en-US" smtClean="0"/>
              <a:t>Click to edit Master title style</a:t>
            </a:r>
            <a:endParaRPr altLang="en-US" lang="zh-CN"/>
          </a:p>
        </p:txBody>
      </p:sp>
      <p:sp>
        <p:nvSpPr>
          <p:cNvPr id="1049145" name="Content Placeholder 2"/>
          <p:cNvSpPr>
            <a:spLocks noGrp="1"/>
          </p:cNvSpPr>
          <p:nvPr>
            <p:ph idx="1"/>
          </p:nvPr>
        </p:nvSpPr>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9139" name=""/>
          <p:cNvSpPr/>
          <p:nvPr>
            <p:ph type="dt" sz="half" idx="2"/>
          </p:nvPr>
        </p:nvSpPr>
        <p:spPr>
          <a:xfrm rot="0">
            <a:off x="457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1200"/>
          </a:p>
        </p:txBody>
      </p:sp>
      <p:sp>
        <p:nvSpPr>
          <p:cNvPr id="1049141" name=""/>
          <p:cNvSpPr/>
          <p:nvPr>
            <p:ph type="sldNum" sz="quarter" idx="4"/>
          </p:nvPr>
        </p:nvSpPr>
        <p:spPr>
          <a:xfrm rot="0">
            <a:off x="6553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r" eaLnBrk="1" hangingPunct="1" latinLnBrk="1" lvl="0"/>
            <a:fld id="{566ABCEB-ACFC-4714-9973-3DA970169C29}" type="slidenum">
              <a:rPr sz="1200">
                <a:latin typeface="Arial Black" pitchFamily="34" charset="0"/>
              </a:rPr>
              <a:pPr algn="r" eaLnBrk="1" hangingPunct="1" latinLnBrk="1" lvl="0"/>
            </a:fld>
            <a:endParaRPr sz="1200">
              <a:latin typeface="Arial Black" pitchFamily="34" charset="0"/>
            </a:endParaRPr>
          </a:p>
        </p:txBody>
      </p:sp>
      <p:sp>
        <p:nvSpPr>
          <p:cNvPr id="1049140" name=""/>
          <p:cNvSpPr/>
          <p:nvPr>
            <p:ph type="ftr" sz="quarter" idx="3"/>
          </p:nvPr>
        </p:nvSpPr>
        <p:spPr>
          <a:xfrm rot="0">
            <a:off x="3124200" y="6248400"/>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eaLnBrk="1" hangingPunct="1" latinLnBrk="1" lvl="0"/>
            <a:endParaRPr sz="12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250" name=""/>
        <p:cNvGrpSpPr/>
        <p:nvPr/>
      </p:nvGrpSpPr>
      <p:grpSpPr>
        <a:xfrm>
          <a:off x="0" y="0"/>
          <a:ext cx="0" cy="0"/>
          <a:chOff x="0" y="0"/>
          <a:chExt cx="0" cy="0"/>
        </a:xfrm>
      </p:grpSpPr>
      <p:sp>
        <p:nvSpPr>
          <p:cNvPr id="1049146" name="Title 1"/>
          <p:cNvSpPr>
            <a:spLocks noGrp="1"/>
          </p:cNvSpPr>
          <p:nvPr>
            <p:ph type="title"/>
          </p:nvPr>
        </p:nvSpPr>
        <p:spPr>
          <a:xfrm>
            <a:off x="623887" y="1709738"/>
            <a:ext cx="7886700" cy="2852737"/>
          </a:xfrm>
        </p:spPr>
        <p:txBody>
          <a:bodyPr anchor="b"/>
          <a:lstStyle>
            <a:lvl1pPr>
              <a:defRPr sz="6000"/>
            </a:lvl1pPr>
          </a:lstStyle>
          <a:p>
            <a:r>
              <a:rPr altLang="zh-CN" lang="en-US" smtClean="0"/>
              <a:t>Click to edit Master title style</a:t>
            </a:r>
            <a:endParaRPr altLang="en-US" lang="zh-CN"/>
          </a:p>
        </p:txBody>
      </p:sp>
      <p:sp>
        <p:nvSpPr>
          <p:cNvPr id="1049147" name="Text Placeholder 2"/>
          <p:cNvSpPr>
            <a:spLocks noGrp="1"/>
          </p:cNvSpPr>
          <p:nvPr>
            <p:ph type="body" idx="1"/>
          </p:nvPr>
        </p:nvSpPr>
        <p:spPr>
          <a:xfrm>
            <a:off x="623887" y="4589463"/>
            <a:ext cx="7886700" cy="1500187"/>
          </a:xfrm>
        </p:spPr>
        <p:txBody>
          <a:bodyPr/>
          <a:lstStyle>
            <a:lvl1pPr indent="0" marL="0">
              <a:buNone/>
              <a:defRPr sz="2400"/>
            </a:lvl1pPr>
            <a:lvl2pPr indent="0" marL="457200">
              <a:buNone/>
              <a:defRPr sz="2000"/>
            </a:lvl2pPr>
            <a:lvl3pPr indent="0" marL="914400">
              <a:buNone/>
              <a:defRPr sz="18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pPr lvl="0"/>
            <a:r>
              <a:rPr altLang="zh-CN" lang="en-US" smtClean="0"/>
              <a:t>Click to edit Master text styles</a:t>
            </a:r>
          </a:p>
        </p:txBody>
      </p:sp>
      <p:sp>
        <p:nvSpPr>
          <p:cNvPr id="1049139" name=""/>
          <p:cNvSpPr/>
          <p:nvPr>
            <p:ph type="dt" sz="half" idx="2"/>
          </p:nvPr>
        </p:nvSpPr>
        <p:spPr>
          <a:xfrm rot="0">
            <a:off x="457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1200"/>
          </a:p>
        </p:txBody>
      </p:sp>
      <p:sp>
        <p:nvSpPr>
          <p:cNvPr id="1049141" name=""/>
          <p:cNvSpPr/>
          <p:nvPr>
            <p:ph type="sldNum" sz="quarter" idx="4"/>
          </p:nvPr>
        </p:nvSpPr>
        <p:spPr>
          <a:xfrm rot="0">
            <a:off x="6553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r" eaLnBrk="1" hangingPunct="1" latinLnBrk="1" lvl="0"/>
            <a:fld id="{566ABCEB-ACFC-4714-9973-3DA970169C29}" type="slidenum">
              <a:rPr sz="1200">
                <a:latin typeface="Arial Black" pitchFamily="34" charset="0"/>
              </a:rPr>
              <a:pPr algn="r" eaLnBrk="1" hangingPunct="1" latinLnBrk="1" lvl="0"/>
            </a:fld>
            <a:endParaRPr sz="1200">
              <a:latin typeface="Arial Black" pitchFamily="34" charset="0"/>
            </a:endParaRPr>
          </a:p>
        </p:txBody>
      </p:sp>
      <p:sp>
        <p:nvSpPr>
          <p:cNvPr id="1049140" name=""/>
          <p:cNvSpPr/>
          <p:nvPr>
            <p:ph type="ftr" sz="quarter" idx="3"/>
          </p:nvPr>
        </p:nvSpPr>
        <p:spPr>
          <a:xfrm rot="0">
            <a:off x="3124200" y="6248400"/>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eaLnBrk="1" hangingPunct="1" latinLnBrk="1" lvl="0"/>
            <a:endParaRPr sz="12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252" name=""/>
        <p:cNvGrpSpPr/>
        <p:nvPr/>
      </p:nvGrpSpPr>
      <p:grpSpPr>
        <a:xfrm>
          <a:off x="0" y="0"/>
          <a:ext cx="0" cy="0"/>
          <a:chOff x="0" y="0"/>
          <a:chExt cx="0" cy="0"/>
        </a:xfrm>
      </p:grpSpPr>
      <p:sp>
        <p:nvSpPr>
          <p:cNvPr id="1049148" name="Title 1"/>
          <p:cNvSpPr>
            <a:spLocks noGrp="1"/>
          </p:cNvSpPr>
          <p:nvPr>
            <p:ph type="title"/>
          </p:nvPr>
        </p:nvSpPr>
        <p:spPr/>
        <p:txBody>
          <a:bodyPr/>
          <a:p>
            <a:r>
              <a:rPr altLang="zh-CN" lang="en-US" smtClean="0"/>
              <a:t>Click to edit Master title style</a:t>
            </a:r>
            <a:endParaRPr altLang="en-US" lang="zh-CN"/>
          </a:p>
        </p:txBody>
      </p:sp>
      <p:sp>
        <p:nvSpPr>
          <p:cNvPr id="1049149" name="Content Placeholder 2"/>
          <p:cNvSpPr>
            <a:spLocks noGrp="1"/>
          </p:cNvSpPr>
          <p:nvPr>
            <p:ph sz="half" idx="1"/>
          </p:nvPr>
        </p:nvSpPr>
        <p:spPr>
          <a:xfrm>
            <a:off x="628650" y="1825625"/>
            <a:ext cx="3886200" cy="435133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9150" name="Content Placeholder 3"/>
          <p:cNvSpPr>
            <a:spLocks noGrp="1"/>
          </p:cNvSpPr>
          <p:nvPr>
            <p:ph sz="half" idx="2"/>
          </p:nvPr>
        </p:nvSpPr>
        <p:spPr>
          <a:xfrm>
            <a:off x="4629150" y="1825625"/>
            <a:ext cx="3886200" cy="435133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9139" name=""/>
          <p:cNvSpPr/>
          <p:nvPr>
            <p:ph type="dt" sz="half" idx="2"/>
          </p:nvPr>
        </p:nvSpPr>
        <p:spPr>
          <a:xfrm rot="0">
            <a:off x="457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1200"/>
          </a:p>
        </p:txBody>
      </p:sp>
      <p:sp>
        <p:nvSpPr>
          <p:cNvPr id="1049141" name=""/>
          <p:cNvSpPr/>
          <p:nvPr>
            <p:ph type="sldNum" sz="quarter" idx="4"/>
          </p:nvPr>
        </p:nvSpPr>
        <p:spPr>
          <a:xfrm rot="0">
            <a:off x="6553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r" eaLnBrk="1" hangingPunct="1" latinLnBrk="1" lvl="0"/>
            <a:fld id="{566ABCEB-ACFC-4714-9973-3DA970169C29}" type="slidenum">
              <a:rPr sz="1200">
                <a:latin typeface="Arial Black" pitchFamily="34" charset="0"/>
              </a:rPr>
              <a:pPr algn="r" eaLnBrk="1" hangingPunct="1" latinLnBrk="1" lvl="0"/>
            </a:fld>
            <a:endParaRPr sz="1200">
              <a:latin typeface="Arial Black" pitchFamily="34" charset="0"/>
            </a:endParaRPr>
          </a:p>
        </p:txBody>
      </p:sp>
      <p:sp>
        <p:nvSpPr>
          <p:cNvPr id="1049140" name=""/>
          <p:cNvSpPr/>
          <p:nvPr>
            <p:ph type="ftr" sz="quarter" idx="3"/>
          </p:nvPr>
        </p:nvSpPr>
        <p:spPr>
          <a:xfrm rot="0">
            <a:off x="3124200" y="6248400"/>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eaLnBrk="1" hangingPunct="1" latinLnBrk="1" lvl="0"/>
            <a:endParaRPr sz="12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254" name=""/>
        <p:cNvGrpSpPr/>
        <p:nvPr/>
      </p:nvGrpSpPr>
      <p:grpSpPr>
        <a:xfrm>
          <a:off x="0" y="0"/>
          <a:ext cx="0" cy="0"/>
          <a:chOff x="0" y="0"/>
          <a:chExt cx="0" cy="0"/>
        </a:xfrm>
      </p:grpSpPr>
      <p:sp>
        <p:nvSpPr>
          <p:cNvPr id="1049151" name="Title 1"/>
          <p:cNvSpPr>
            <a:spLocks noGrp="1"/>
          </p:cNvSpPr>
          <p:nvPr>
            <p:ph type="title"/>
          </p:nvPr>
        </p:nvSpPr>
        <p:spPr>
          <a:xfrm>
            <a:off x="629841" y="365125"/>
            <a:ext cx="7886700" cy="1325563"/>
          </a:xfrm>
        </p:spPr>
        <p:txBody>
          <a:bodyPr/>
          <a:p>
            <a:r>
              <a:rPr altLang="zh-CN" lang="en-US" smtClean="0"/>
              <a:t>Click to edit Master title style</a:t>
            </a:r>
            <a:endParaRPr altLang="en-US" lang="zh-CN"/>
          </a:p>
        </p:txBody>
      </p:sp>
      <p:sp>
        <p:nvSpPr>
          <p:cNvPr id="1049152" name="Text Placeholder 2"/>
          <p:cNvSpPr>
            <a:spLocks noGrp="1"/>
          </p:cNvSpPr>
          <p:nvPr>
            <p:ph type="body" idx="1"/>
          </p:nvPr>
        </p:nvSpPr>
        <p:spPr>
          <a:xfrm>
            <a:off x="629841" y="1681163"/>
            <a:ext cx="3868340"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smtClean="0"/>
              <a:t>Click to edit Master text styles</a:t>
            </a:r>
          </a:p>
        </p:txBody>
      </p:sp>
      <p:sp>
        <p:nvSpPr>
          <p:cNvPr id="1049153" name="Content Placeholder 3"/>
          <p:cNvSpPr>
            <a:spLocks noGrp="1"/>
          </p:cNvSpPr>
          <p:nvPr>
            <p:ph sz="half" idx="2"/>
          </p:nvPr>
        </p:nvSpPr>
        <p:spPr>
          <a:xfrm>
            <a:off x="629841" y="2505075"/>
            <a:ext cx="3868340" cy="368458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9154" name="Text Placeholder 4"/>
          <p:cNvSpPr>
            <a:spLocks noGrp="1"/>
          </p:cNvSpPr>
          <p:nvPr>
            <p:ph type="body" sz="quarter" idx="3"/>
          </p:nvPr>
        </p:nvSpPr>
        <p:spPr>
          <a:xfrm>
            <a:off x="4629150" y="1681163"/>
            <a:ext cx="3887391"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smtClean="0"/>
              <a:t>Click to edit Master text styles</a:t>
            </a:r>
          </a:p>
        </p:txBody>
      </p:sp>
      <p:sp>
        <p:nvSpPr>
          <p:cNvPr id="1049155" name="Content Placeholder 5"/>
          <p:cNvSpPr>
            <a:spLocks noGrp="1"/>
          </p:cNvSpPr>
          <p:nvPr>
            <p:ph sz="quarter" idx="4"/>
          </p:nvPr>
        </p:nvSpPr>
        <p:spPr>
          <a:xfrm>
            <a:off x="4629150" y="2505075"/>
            <a:ext cx="3887391" cy="368458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9139" name=""/>
          <p:cNvSpPr/>
          <p:nvPr>
            <p:ph type="dt" sz="half" idx="2"/>
          </p:nvPr>
        </p:nvSpPr>
        <p:spPr>
          <a:xfrm rot="0">
            <a:off x="457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1200"/>
          </a:p>
        </p:txBody>
      </p:sp>
      <p:sp>
        <p:nvSpPr>
          <p:cNvPr id="1049141" name=""/>
          <p:cNvSpPr/>
          <p:nvPr>
            <p:ph type="sldNum" sz="quarter" idx="4"/>
          </p:nvPr>
        </p:nvSpPr>
        <p:spPr>
          <a:xfrm rot="0">
            <a:off x="6553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r" eaLnBrk="1" hangingPunct="1" latinLnBrk="1" lvl="0"/>
            <a:fld id="{566ABCEB-ACFC-4714-9973-3DA970169C29}" type="slidenum">
              <a:rPr sz="1200">
                <a:latin typeface="Arial Black" pitchFamily="34" charset="0"/>
              </a:rPr>
              <a:pPr algn="r" eaLnBrk="1" hangingPunct="1" latinLnBrk="1" lvl="0"/>
            </a:fld>
            <a:endParaRPr sz="1200">
              <a:latin typeface="Arial Black" pitchFamily="34" charset="0"/>
            </a:endParaRPr>
          </a:p>
        </p:txBody>
      </p:sp>
      <p:sp>
        <p:nvSpPr>
          <p:cNvPr id="1049140" name=""/>
          <p:cNvSpPr/>
          <p:nvPr>
            <p:ph type="ftr" sz="quarter" idx="3"/>
          </p:nvPr>
        </p:nvSpPr>
        <p:spPr>
          <a:xfrm rot="0">
            <a:off x="3124200" y="6248400"/>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eaLnBrk="1" hangingPunct="1" latinLnBrk="1" lvl="0"/>
            <a:endParaRPr sz="120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256" name=""/>
        <p:cNvGrpSpPr/>
        <p:nvPr/>
      </p:nvGrpSpPr>
      <p:grpSpPr>
        <a:xfrm>
          <a:off x="0" y="0"/>
          <a:ext cx="0" cy="0"/>
          <a:chOff x="0" y="0"/>
          <a:chExt cx="0" cy="0"/>
        </a:xfrm>
      </p:grpSpPr>
      <p:sp>
        <p:nvSpPr>
          <p:cNvPr id="1049156" name="Title 1"/>
          <p:cNvSpPr>
            <a:spLocks noGrp="1"/>
          </p:cNvSpPr>
          <p:nvPr>
            <p:ph type="title"/>
          </p:nvPr>
        </p:nvSpPr>
        <p:spPr/>
        <p:txBody>
          <a:bodyPr/>
          <a:p>
            <a:r>
              <a:rPr altLang="zh-CN" lang="en-US" smtClean="0"/>
              <a:t>Click to edit Master title style</a:t>
            </a:r>
            <a:endParaRPr altLang="en-US" lang="zh-CN"/>
          </a:p>
        </p:txBody>
      </p:sp>
      <p:sp>
        <p:nvSpPr>
          <p:cNvPr id="1049139" name=""/>
          <p:cNvSpPr/>
          <p:nvPr>
            <p:ph type="dt" sz="half" idx="2"/>
          </p:nvPr>
        </p:nvSpPr>
        <p:spPr>
          <a:xfrm rot="0">
            <a:off x="457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1200"/>
          </a:p>
        </p:txBody>
      </p:sp>
      <p:sp>
        <p:nvSpPr>
          <p:cNvPr id="1049141" name=""/>
          <p:cNvSpPr/>
          <p:nvPr>
            <p:ph type="sldNum" sz="quarter" idx="4"/>
          </p:nvPr>
        </p:nvSpPr>
        <p:spPr>
          <a:xfrm rot="0">
            <a:off x="6553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r" eaLnBrk="1" hangingPunct="1" latinLnBrk="1" lvl="0"/>
            <a:fld id="{566ABCEB-ACFC-4714-9973-3DA970169C29}" type="slidenum">
              <a:rPr sz="1200">
                <a:latin typeface="Arial Black" pitchFamily="34" charset="0"/>
              </a:rPr>
              <a:pPr algn="r" eaLnBrk="1" hangingPunct="1" latinLnBrk="1" lvl="0"/>
            </a:fld>
            <a:endParaRPr sz="1200">
              <a:latin typeface="Arial Black" pitchFamily="34" charset="0"/>
            </a:endParaRPr>
          </a:p>
        </p:txBody>
      </p:sp>
      <p:sp>
        <p:nvSpPr>
          <p:cNvPr id="1049140" name=""/>
          <p:cNvSpPr/>
          <p:nvPr>
            <p:ph type="ftr" sz="quarter" idx="3"/>
          </p:nvPr>
        </p:nvSpPr>
        <p:spPr>
          <a:xfrm rot="0">
            <a:off x="3124200" y="6248400"/>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eaLnBrk="1" hangingPunct="1" latinLnBrk="1" lvl="0"/>
            <a:endParaRPr sz="12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258" name=""/>
        <p:cNvGrpSpPr/>
        <p:nvPr/>
      </p:nvGrpSpPr>
      <p:grpSpPr>
        <a:xfrm>
          <a:off x="0" y="0"/>
          <a:ext cx="0" cy="0"/>
          <a:chOff x="0" y="0"/>
          <a:chExt cx="0" cy="0"/>
        </a:xfrm>
      </p:grpSpPr>
      <p:sp>
        <p:nvSpPr>
          <p:cNvPr id="1049139" name=""/>
          <p:cNvSpPr/>
          <p:nvPr>
            <p:ph type="dt" sz="half" idx="2"/>
          </p:nvPr>
        </p:nvSpPr>
        <p:spPr>
          <a:xfrm rot="0">
            <a:off x="457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1200"/>
          </a:p>
        </p:txBody>
      </p:sp>
      <p:sp>
        <p:nvSpPr>
          <p:cNvPr id="1049141" name=""/>
          <p:cNvSpPr/>
          <p:nvPr>
            <p:ph type="sldNum" sz="quarter" idx="4"/>
          </p:nvPr>
        </p:nvSpPr>
        <p:spPr>
          <a:xfrm rot="0">
            <a:off x="6553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r" eaLnBrk="1" hangingPunct="1" latinLnBrk="1" lvl="0"/>
            <a:fld id="{566ABCEB-ACFC-4714-9973-3DA970169C29}" type="slidenum">
              <a:rPr sz="1200">
                <a:latin typeface="Arial Black" pitchFamily="34" charset="0"/>
              </a:rPr>
              <a:pPr algn="r" eaLnBrk="1" hangingPunct="1" latinLnBrk="1" lvl="0"/>
            </a:fld>
            <a:endParaRPr sz="1200">
              <a:latin typeface="Arial Black" pitchFamily="34" charset="0"/>
            </a:endParaRPr>
          </a:p>
        </p:txBody>
      </p:sp>
      <p:sp>
        <p:nvSpPr>
          <p:cNvPr id="1049140" name=""/>
          <p:cNvSpPr/>
          <p:nvPr>
            <p:ph type="ftr" sz="quarter" idx="3"/>
          </p:nvPr>
        </p:nvSpPr>
        <p:spPr>
          <a:xfrm rot="0">
            <a:off x="3124200" y="6248400"/>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eaLnBrk="1" hangingPunct="1" latinLnBrk="1" lvl="0"/>
            <a:endParaRPr sz="120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260" name=""/>
        <p:cNvGrpSpPr/>
        <p:nvPr/>
      </p:nvGrpSpPr>
      <p:grpSpPr>
        <a:xfrm>
          <a:off x="0" y="0"/>
          <a:ext cx="0" cy="0"/>
          <a:chOff x="0" y="0"/>
          <a:chExt cx="0" cy="0"/>
        </a:xfrm>
      </p:grpSpPr>
      <p:sp>
        <p:nvSpPr>
          <p:cNvPr id="1049157" name="Title 1"/>
          <p:cNvSpPr>
            <a:spLocks noGrp="1"/>
          </p:cNvSpPr>
          <p:nvPr>
            <p:ph type="title"/>
          </p:nvPr>
        </p:nvSpPr>
        <p:spPr>
          <a:xfrm>
            <a:off x="629841" y="457200"/>
            <a:ext cx="2949177" cy="1600200"/>
          </a:xfrm>
        </p:spPr>
        <p:txBody>
          <a:bodyPr anchor="b"/>
          <a:lstStyle>
            <a:lvl1pPr>
              <a:defRPr sz="3200"/>
            </a:lvl1pPr>
          </a:lstStyle>
          <a:p>
            <a:r>
              <a:rPr altLang="zh-CN" lang="en-US" smtClean="0"/>
              <a:t>Click to edit Master title style</a:t>
            </a:r>
            <a:endParaRPr altLang="en-US" lang="zh-CN"/>
          </a:p>
        </p:txBody>
      </p:sp>
      <p:sp>
        <p:nvSpPr>
          <p:cNvPr id="1049158" name="Text Placeholder 3"/>
          <p:cNvSpPr>
            <a:spLocks noGrp="1"/>
          </p:cNvSpPr>
          <p:nvPr>
            <p:ph type="body" sz="half" idx="2"/>
          </p:nvPr>
        </p:nvSpPr>
        <p:spPr>
          <a:xfrm>
            <a:off x="629841" y="2057400"/>
            <a:ext cx="294917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smtClean="0"/>
              <a:t>Click to edit Master text styles</a:t>
            </a:r>
          </a:p>
        </p:txBody>
      </p:sp>
      <p:sp>
        <p:nvSpPr>
          <p:cNvPr id="1049159" name="Content Placeholder 2"/>
          <p:cNvSpPr>
            <a:spLocks noGrp="1"/>
          </p:cNvSpPr>
          <p:nvPr>
            <p:ph idx="1"/>
          </p:nvPr>
        </p:nvSpPr>
        <p:spPr>
          <a:xfrm>
            <a:off x="3887391" y="98742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9139" name=""/>
          <p:cNvSpPr/>
          <p:nvPr>
            <p:ph type="dt" sz="half" idx="2"/>
          </p:nvPr>
        </p:nvSpPr>
        <p:spPr>
          <a:xfrm rot="0">
            <a:off x="457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1200"/>
          </a:p>
        </p:txBody>
      </p:sp>
      <p:sp>
        <p:nvSpPr>
          <p:cNvPr id="1049141" name=""/>
          <p:cNvSpPr/>
          <p:nvPr>
            <p:ph type="sldNum" sz="quarter" idx="4"/>
          </p:nvPr>
        </p:nvSpPr>
        <p:spPr>
          <a:xfrm rot="0">
            <a:off x="6553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r" eaLnBrk="1" hangingPunct="1" latinLnBrk="1" lvl="0"/>
            <a:fld id="{566ABCEB-ACFC-4714-9973-3DA970169C29}" type="slidenum">
              <a:rPr sz="1200">
                <a:latin typeface="Arial Black" pitchFamily="34" charset="0"/>
              </a:rPr>
              <a:pPr algn="r" eaLnBrk="1" hangingPunct="1" latinLnBrk="1" lvl="0"/>
            </a:fld>
            <a:endParaRPr sz="1200">
              <a:latin typeface="Arial Black" pitchFamily="34" charset="0"/>
            </a:endParaRPr>
          </a:p>
        </p:txBody>
      </p:sp>
      <p:sp>
        <p:nvSpPr>
          <p:cNvPr id="1049140" name=""/>
          <p:cNvSpPr/>
          <p:nvPr>
            <p:ph type="ftr" sz="quarter" idx="3"/>
          </p:nvPr>
        </p:nvSpPr>
        <p:spPr>
          <a:xfrm rot="0">
            <a:off x="3124200" y="6248400"/>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eaLnBrk="1" hangingPunct="1" latinLnBrk="1" lvl="0"/>
            <a:endParaRPr sz="12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40" name=""/>
        <p:cNvGrpSpPr/>
        <p:nvPr/>
      </p:nvGrpSpPr>
      <p:grpSpPr>
        <a:xfrm>
          <a:off x="0" y="0"/>
          <a:ext cx="0" cy="0"/>
          <a:chOff x="0" y="0"/>
          <a:chExt cx="0" cy="0"/>
        </a:xfrm>
      </p:grpSpPr>
      <p:sp>
        <p:nvSpPr>
          <p:cNvPr id="1048708" name="Title 1"/>
          <p:cNvSpPr>
            <a:spLocks noGrp="1"/>
          </p:cNvSpPr>
          <p:nvPr>
            <p:ph type="title"/>
          </p:nvPr>
        </p:nvSpPr>
        <p:spPr/>
        <p:txBody>
          <a:bodyPr/>
          <a:p>
            <a:r>
              <a:rPr altLang="zh-CN" lang="en-US" smtClean="0"/>
              <a:t>Click to edit Master title style</a:t>
            </a:r>
            <a:endParaRPr altLang="en-US" lang="zh-CN"/>
          </a:p>
        </p:txBody>
      </p:sp>
      <p:sp>
        <p:nvSpPr>
          <p:cNvPr id="1048709" name="Content Placeholder 2"/>
          <p:cNvSpPr>
            <a:spLocks noGrp="1"/>
          </p:cNvSpPr>
          <p:nvPr>
            <p:ph idx="1"/>
          </p:nvPr>
        </p:nvSpPr>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589" name=""/>
          <p:cNvSpPr/>
          <p:nvPr>
            <p:ph type="dt" sz="half" idx="2"/>
          </p:nvPr>
        </p:nvSpPr>
        <p:spPr>
          <a:xfrm rot="0">
            <a:off x="457200" y="6245225"/>
            <a:ext cx="2133600" cy="47625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1200"/>
          </a:p>
        </p:txBody>
      </p:sp>
      <p:sp>
        <p:nvSpPr>
          <p:cNvPr id="1048577" name=""/>
          <p:cNvSpPr/>
          <p:nvPr>
            <p:ph type="sldNum" sz="quarter" idx="4"/>
          </p:nvPr>
        </p:nvSpPr>
        <p:spPr>
          <a:xfrm rot="0">
            <a:off x="6553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r" eaLnBrk="1" hangingPunct="1" latinLnBrk="1" lvl="0"/>
            <a:fld id="{566ABCEB-ACFC-4714-9973-3DA970169C29}" type="slidenum">
              <a:rPr sz="1200">
                <a:latin typeface="Arial Black" pitchFamily="34" charset="0"/>
              </a:rPr>
              <a:pPr algn="r" eaLnBrk="1" hangingPunct="1" latinLnBrk="1" lvl="0"/>
            </a:fld>
            <a:endParaRPr sz="1200">
              <a:latin typeface="Arial Black" pitchFamily="34" charset="0"/>
            </a:endParaRPr>
          </a:p>
        </p:txBody>
      </p:sp>
      <p:sp>
        <p:nvSpPr>
          <p:cNvPr id="1048576" name=""/>
          <p:cNvSpPr/>
          <p:nvPr>
            <p:ph type="ftr" sz="quarter" idx="3"/>
          </p:nvPr>
        </p:nvSpPr>
        <p:spPr>
          <a:xfrm rot="0">
            <a:off x="3124200" y="6248400"/>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eaLnBrk="1" hangingPunct="1" latinLnBrk="1" lvl="0"/>
            <a:endParaRPr sz="120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262" name=""/>
        <p:cNvGrpSpPr/>
        <p:nvPr/>
      </p:nvGrpSpPr>
      <p:grpSpPr>
        <a:xfrm>
          <a:off x="0" y="0"/>
          <a:ext cx="0" cy="0"/>
          <a:chOff x="0" y="0"/>
          <a:chExt cx="0" cy="0"/>
        </a:xfrm>
      </p:grpSpPr>
      <p:sp>
        <p:nvSpPr>
          <p:cNvPr id="1049160" name="Title 1"/>
          <p:cNvSpPr>
            <a:spLocks noGrp="1"/>
          </p:cNvSpPr>
          <p:nvPr>
            <p:ph type="title"/>
          </p:nvPr>
        </p:nvSpPr>
        <p:spPr>
          <a:xfrm>
            <a:off x="629841" y="457200"/>
            <a:ext cx="2949177" cy="1600200"/>
          </a:xfrm>
        </p:spPr>
        <p:txBody>
          <a:bodyPr anchor="b"/>
          <a:lstStyle>
            <a:lvl1pPr>
              <a:defRPr sz="3200"/>
            </a:lvl1pPr>
          </a:lstStyle>
          <a:p>
            <a:r>
              <a:rPr altLang="zh-CN" lang="en-US" smtClean="0"/>
              <a:t>Click to edit Master title style</a:t>
            </a:r>
            <a:endParaRPr altLang="en-US" lang="zh-CN"/>
          </a:p>
        </p:txBody>
      </p:sp>
      <p:sp>
        <p:nvSpPr>
          <p:cNvPr id="1049161" name="Text Placeholder 3"/>
          <p:cNvSpPr>
            <a:spLocks noGrp="1"/>
          </p:cNvSpPr>
          <p:nvPr>
            <p:ph type="body" sz="half" idx="2"/>
          </p:nvPr>
        </p:nvSpPr>
        <p:spPr>
          <a:xfrm>
            <a:off x="629841" y="2057400"/>
            <a:ext cx="294917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smtClean="0"/>
              <a:t>Click to edit Master text styles</a:t>
            </a:r>
          </a:p>
        </p:txBody>
      </p:sp>
      <p:sp>
        <p:nvSpPr>
          <p:cNvPr id="1049162" name="Picture Placeholder 2"/>
          <p:cNvSpPr>
            <a:spLocks noGrp="1"/>
          </p:cNvSpPr>
          <p:nvPr>
            <p:ph type="pic" idx="1"/>
          </p:nvPr>
        </p:nvSpPr>
        <p:spPr>
          <a:xfrm>
            <a:off x="3887391" y="987424"/>
            <a:ext cx="4629150" cy="4873625"/>
          </a:xfrm>
        </p:spPr>
        <p:txBody>
          <a:bodyPr/>
          <a:lstStyle>
            <a:lvl1pPr indent="0" marL="0">
              <a:buNone/>
              <a:defRPr sz="3200"/>
            </a:lvl1pPr>
            <a:lvl2pPr indent="0" marL="457200">
              <a:buNone/>
              <a:defRPr sz="2800"/>
            </a:lvl2pPr>
            <a:lvl3pPr indent="0" marL="914400">
              <a:buNone/>
              <a:defRPr sz="20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altLang="en-US" lang="zh-CN"/>
          </a:p>
        </p:txBody>
      </p:sp>
      <p:sp>
        <p:nvSpPr>
          <p:cNvPr id="1049139" name=""/>
          <p:cNvSpPr/>
          <p:nvPr>
            <p:ph type="dt" sz="half" idx="2"/>
          </p:nvPr>
        </p:nvSpPr>
        <p:spPr>
          <a:xfrm rot="0">
            <a:off x="457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1200"/>
          </a:p>
        </p:txBody>
      </p:sp>
      <p:sp>
        <p:nvSpPr>
          <p:cNvPr id="1049141" name=""/>
          <p:cNvSpPr/>
          <p:nvPr>
            <p:ph type="sldNum" sz="quarter" idx="4"/>
          </p:nvPr>
        </p:nvSpPr>
        <p:spPr>
          <a:xfrm rot="0">
            <a:off x="6553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r" eaLnBrk="1" hangingPunct="1" latinLnBrk="1" lvl="0"/>
            <a:fld id="{566ABCEB-ACFC-4714-9973-3DA970169C29}" type="slidenum">
              <a:rPr sz="1200">
                <a:latin typeface="Arial Black" pitchFamily="34" charset="0"/>
              </a:rPr>
              <a:pPr algn="r" eaLnBrk="1" hangingPunct="1" latinLnBrk="1" lvl="0"/>
            </a:fld>
            <a:endParaRPr sz="1200">
              <a:latin typeface="Arial Black" pitchFamily="34" charset="0"/>
            </a:endParaRPr>
          </a:p>
        </p:txBody>
      </p:sp>
      <p:sp>
        <p:nvSpPr>
          <p:cNvPr id="1049140" name=""/>
          <p:cNvSpPr/>
          <p:nvPr>
            <p:ph type="ftr" sz="quarter" idx="3"/>
          </p:nvPr>
        </p:nvSpPr>
        <p:spPr>
          <a:xfrm rot="0">
            <a:off x="3124200" y="6248400"/>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eaLnBrk="1" hangingPunct="1" latinLnBrk="1" lvl="0"/>
            <a:endParaRPr sz="120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264" name=""/>
        <p:cNvGrpSpPr/>
        <p:nvPr/>
      </p:nvGrpSpPr>
      <p:grpSpPr>
        <a:xfrm>
          <a:off x="0" y="0"/>
          <a:ext cx="0" cy="0"/>
          <a:chOff x="0" y="0"/>
          <a:chExt cx="0" cy="0"/>
        </a:xfrm>
      </p:grpSpPr>
      <p:sp>
        <p:nvSpPr>
          <p:cNvPr id="1049163" name="Title 1"/>
          <p:cNvSpPr>
            <a:spLocks noGrp="1"/>
          </p:cNvSpPr>
          <p:nvPr>
            <p:ph type="title"/>
          </p:nvPr>
        </p:nvSpPr>
        <p:spPr/>
        <p:txBody>
          <a:bodyPr/>
          <a:p>
            <a:r>
              <a:rPr altLang="zh-CN" lang="en-US" smtClean="0"/>
              <a:t>Click to edit Master title style</a:t>
            </a:r>
            <a:endParaRPr altLang="en-US" lang="zh-CN"/>
          </a:p>
        </p:txBody>
      </p:sp>
      <p:sp>
        <p:nvSpPr>
          <p:cNvPr id="1049164" name="Vertical Text Placeholder 2"/>
          <p:cNvSpPr>
            <a:spLocks noGrp="1"/>
          </p:cNvSpPr>
          <p:nvPr>
            <p:ph type="body" orient="vert" idx="1"/>
          </p:nvPr>
        </p:nvSpPr>
        <p:spPr/>
        <p:txBody>
          <a:bodyPr vert="eaVert"/>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9139" name=""/>
          <p:cNvSpPr/>
          <p:nvPr>
            <p:ph type="dt" sz="half" idx="2"/>
          </p:nvPr>
        </p:nvSpPr>
        <p:spPr>
          <a:xfrm rot="0">
            <a:off x="457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1200"/>
          </a:p>
        </p:txBody>
      </p:sp>
      <p:sp>
        <p:nvSpPr>
          <p:cNvPr id="1049141" name=""/>
          <p:cNvSpPr/>
          <p:nvPr>
            <p:ph type="sldNum" sz="quarter" idx="4"/>
          </p:nvPr>
        </p:nvSpPr>
        <p:spPr>
          <a:xfrm rot="0">
            <a:off x="6553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r" eaLnBrk="1" hangingPunct="1" latinLnBrk="1" lvl="0"/>
            <a:fld id="{566ABCEB-ACFC-4714-9973-3DA970169C29}" type="slidenum">
              <a:rPr sz="1200">
                <a:latin typeface="Arial Black" pitchFamily="34" charset="0"/>
              </a:rPr>
              <a:pPr algn="r" eaLnBrk="1" hangingPunct="1" latinLnBrk="1" lvl="0"/>
            </a:fld>
            <a:endParaRPr sz="1200">
              <a:latin typeface="Arial Black" pitchFamily="34" charset="0"/>
            </a:endParaRPr>
          </a:p>
        </p:txBody>
      </p:sp>
      <p:sp>
        <p:nvSpPr>
          <p:cNvPr id="1049140" name=""/>
          <p:cNvSpPr/>
          <p:nvPr>
            <p:ph type="ftr" sz="quarter" idx="3"/>
          </p:nvPr>
        </p:nvSpPr>
        <p:spPr>
          <a:xfrm rot="0">
            <a:off x="3124200" y="6248400"/>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eaLnBrk="1" hangingPunct="1" latinLnBrk="1" lvl="0"/>
            <a:endParaRPr sz="120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266" name=""/>
        <p:cNvGrpSpPr/>
        <p:nvPr/>
      </p:nvGrpSpPr>
      <p:grpSpPr>
        <a:xfrm>
          <a:off x="0" y="0"/>
          <a:ext cx="0" cy="0"/>
          <a:chOff x="0" y="0"/>
          <a:chExt cx="0" cy="0"/>
        </a:xfrm>
      </p:grpSpPr>
      <p:sp>
        <p:nvSpPr>
          <p:cNvPr id="1049165" name="Vertical Title 1"/>
          <p:cNvSpPr>
            <a:spLocks noGrp="1"/>
          </p:cNvSpPr>
          <p:nvPr>
            <p:ph type="title" orient="vert"/>
          </p:nvPr>
        </p:nvSpPr>
        <p:spPr>
          <a:xfrm>
            <a:off x="6543675" y="365125"/>
            <a:ext cx="1971675" cy="5811838"/>
          </a:xfrm>
        </p:spPr>
        <p:txBody>
          <a:bodyPr vert="eaVert"/>
          <a:p>
            <a:r>
              <a:rPr altLang="zh-CN" lang="en-US" smtClean="0"/>
              <a:t>Click to edit Master title style</a:t>
            </a:r>
            <a:endParaRPr altLang="en-US" lang="zh-CN"/>
          </a:p>
        </p:txBody>
      </p:sp>
      <p:sp>
        <p:nvSpPr>
          <p:cNvPr id="1049166" name="Vertical Text Placeholder 2"/>
          <p:cNvSpPr>
            <a:spLocks noGrp="1"/>
          </p:cNvSpPr>
          <p:nvPr>
            <p:ph type="body" orient="vert" idx="1"/>
          </p:nvPr>
        </p:nvSpPr>
        <p:spPr>
          <a:xfrm>
            <a:off x="628650" y="365125"/>
            <a:ext cx="5800725" cy="5811838"/>
          </a:xfrm>
        </p:spPr>
        <p:txBody>
          <a:bodyPr vert="eaVert"/>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9139" name=""/>
          <p:cNvSpPr/>
          <p:nvPr>
            <p:ph type="dt" sz="half" idx="2"/>
          </p:nvPr>
        </p:nvSpPr>
        <p:spPr>
          <a:xfrm rot="0">
            <a:off x="457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1200"/>
          </a:p>
        </p:txBody>
      </p:sp>
      <p:sp>
        <p:nvSpPr>
          <p:cNvPr id="1049141" name=""/>
          <p:cNvSpPr/>
          <p:nvPr>
            <p:ph type="sldNum" sz="quarter" idx="4"/>
          </p:nvPr>
        </p:nvSpPr>
        <p:spPr>
          <a:xfrm rot="0">
            <a:off x="6553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r" eaLnBrk="1" hangingPunct="1" latinLnBrk="1" lvl="0"/>
            <a:fld id="{566ABCEB-ACFC-4714-9973-3DA970169C29}" type="slidenum">
              <a:rPr sz="1200">
                <a:latin typeface="Arial Black" pitchFamily="34" charset="0"/>
              </a:rPr>
              <a:pPr algn="r" eaLnBrk="1" hangingPunct="1" latinLnBrk="1" lvl="0"/>
            </a:fld>
            <a:endParaRPr sz="1200">
              <a:latin typeface="Arial Black" pitchFamily="34" charset="0"/>
            </a:endParaRPr>
          </a:p>
        </p:txBody>
      </p:sp>
      <p:sp>
        <p:nvSpPr>
          <p:cNvPr id="1049140" name=""/>
          <p:cNvSpPr/>
          <p:nvPr>
            <p:ph type="ftr" sz="quarter" idx="3"/>
          </p:nvPr>
        </p:nvSpPr>
        <p:spPr>
          <a:xfrm rot="0">
            <a:off x="3124200" y="6248400"/>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eaLnBrk="1" hangingPunct="1" latinLnBrk="1" lvl="0"/>
            <a:endParaRPr sz="12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268" name=""/>
        <p:cNvGrpSpPr/>
        <p:nvPr/>
      </p:nvGrpSpPr>
      <p:grpSpPr>
        <a:xfrm>
          <a:off x="0" y="0"/>
          <a:ext cx="0" cy="0"/>
          <a:chOff x="0" y="0"/>
          <a:chExt cx="0" cy="0"/>
        </a:xfrm>
      </p:grpSpPr>
      <p:sp>
        <p:nvSpPr>
          <p:cNvPr id="1049169" name="Title 1"/>
          <p:cNvSpPr>
            <a:spLocks noGrp="1"/>
          </p:cNvSpPr>
          <p:nvPr>
            <p:ph type="title"/>
          </p:nvPr>
        </p:nvSpPr>
        <p:spPr>
          <a:xfrm>
            <a:off x="623887" y="1709738"/>
            <a:ext cx="7886700" cy="2852737"/>
          </a:xfrm>
        </p:spPr>
        <p:txBody>
          <a:bodyPr anchor="b"/>
          <a:lstStyle>
            <a:lvl1pPr>
              <a:defRPr sz="6000"/>
            </a:lvl1pPr>
          </a:lstStyle>
          <a:p>
            <a:r>
              <a:rPr altLang="zh-CN" lang="en-US" smtClean="0"/>
              <a:t>Click to edit Master title style</a:t>
            </a:r>
            <a:endParaRPr altLang="en-US" lang="zh-CN"/>
          </a:p>
        </p:txBody>
      </p:sp>
      <p:sp>
        <p:nvSpPr>
          <p:cNvPr id="1049170" name="Text Placeholder 2"/>
          <p:cNvSpPr>
            <a:spLocks noGrp="1"/>
          </p:cNvSpPr>
          <p:nvPr>
            <p:ph type="body" idx="1"/>
          </p:nvPr>
        </p:nvSpPr>
        <p:spPr>
          <a:xfrm>
            <a:off x="623887" y="4589463"/>
            <a:ext cx="7886700" cy="1500187"/>
          </a:xfrm>
        </p:spPr>
        <p:txBody>
          <a:bodyPr/>
          <a:lstStyle>
            <a:lvl1pPr indent="0" marL="0">
              <a:buNone/>
              <a:defRPr sz="2400"/>
            </a:lvl1pPr>
            <a:lvl2pPr indent="0" marL="457200">
              <a:buNone/>
              <a:defRPr sz="2000"/>
            </a:lvl2pPr>
            <a:lvl3pPr indent="0" marL="914400">
              <a:buNone/>
              <a:defRPr sz="18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pPr lvl="0"/>
            <a:r>
              <a:rPr altLang="zh-CN" lang="en-US" smtClean="0"/>
              <a:t>Click to edit Master text styles</a:t>
            </a:r>
          </a:p>
        </p:txBody>
      </p:sp>
      <p:sp>
        <p:nvSpPr>
          <p:cNvPr id="1048589" name=""/>
          <p:cNvSpPr/>
          <p:nvPr>
            <p:ph type="dt" sz="half" idx="2"/>
          </p:nvPr>
        </p:nvSpPr>
        <p:spPr>
          <a:xfrm rot="0">
            <a:off x="457200" y="6245225"/>
            <a:ext cx="2133600" cy="47625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1200"/>
          </a:p>
        </p:txBody>
      </p:sp>
      <p:sp>
        <p:nvSpPr>
          <p:cNvPr id="1048577" name=""/>
          <p:cNvSpPr/>
          <p:nvPr>
            <p:ph type="sldNum" sz="quarter" idx="4"/>
          </p:nvPr>
        </p:nvSpPr>
        <p:spPr>
          <a:xfrm rot="0">
            <a:off x="6553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r" eaLnBrk="1" hangingPunct="1" latinLnBrk="1" lvl="0"/>
            <a:fld id="{566ABCEB-ACFC-4714-9973-3DA970169C29}" type="slidenum">
              <a:rPr sz="1200">
                <a:latin typeface="Arial Black" pitchFamily="34" charset="0"/>
              </a:rPr>
              <a:pPr algn="r" eaLnBrk="1" hangingPunct="1" latinLnBrk="1" lvl="0"/>
            </a:fld>
            <a:endParaRPr sz="1200">
              <a:latin typeface="Arial Black" pitchFamily="34" charset="0"/>
            </a:endParaRPr>
          </a:p>
        </p:txBody>
      </p:sp>
      <p:sp>
        <p:nvSpPr>
          <p:cNvPr id="1048576" name=""/>
          <p:cNvSpPr/>
          <p:nvPr>
            <p:ph type="ftr" sz="quarter" idx="3"/>
          </p:nvPr>
        </p:nvSpPr>
        <p:spPr>
          <a:xfrm rot="0">
            <a:off x="3124200" y="6248400"/>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eaLnBrk="1" hangingPunct="1" latinLnBrk="1" lvl="0"/>
            <a:endParaRPr sz="12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269" name=""/>
        <p:cNvGrpSpPr/>
        <p:nvPr/>
      </p:nvGrpSpPr>
      <p:grpSpPr>
        <a:xfrm>
          <a:off x="0" y="0"/>
          <a:ext cx="0" cy="0"/>
          <a:chOff x="0" y="0"/>
          <a:chExt cx="0" cy="0"/>
        </a:xfrm>
      </p:grpSpPr>
      <p:sp>
        <p:nvSpPr>
          <p:cNvPr id="1049171" name="Title 1"/>
          <p:cNvSpPr>
            <a:spLocks noGrp="1"/>
          </p:cNvSpPr>
          <p:nvPr>
            <p:ph type="title"/>
          </p:nvPr>
        </p:nvSpPr>
        <p:spPr/>
        <p:txBody>
          <a:bodyPr/>
          <a:p>
            <a:r>
              <a:rPr altLang="zh-CN" lang="en-US" smtClean="0"/>
              <a:t>Click to edit Master title style</a:t>
            </a:r>
            <a:endParaRPr altLang="en-US" lang="zh-CN"/>
          </a:p>
        </p:txBody>
      </p:sp>
      <p:sp>
        <p:nvSpPr>
          <p:cNvPr id="1049172" name="Content Placeholder 2"/>
          <p:cNvSpPr>
            <a:spLocks noGrp="1"/>
          </p:cNvSpPr>
          <p:nvPr>
            <p:ph sz="half" idx="1"/>
          </p:nvPr>
        </p:nvSpPr>
        <p:spPr>
          <a:xfrm>
            <a:off x="628650" y="1825625"/>
            <a:ext cx="3886200" cy="435133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9173" name="Content Placeholder 3"/>
          <p:cNvSpPr>
            <a:spLocks noGrp="1"/>
          </p:cNvSpPr>
          <p:nvPr>
            <p:ph sz="half" idx="2"/>
          </p:nvPr>
        </p:nvSpPr>
        <p:spPr>
          <a:xfrm>
            <a:off x="4629150" y="1825625"/>
            <a:ext cx="3886200" cy="435133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589" name=""/>
          <p:cNvSpPr/>
          <p:nvPr>
            <p:ph type="dt" sz="half" idx="2"/>
          </p:nvPr>
        </p:nvSpPr>
        <p:spPr>
          <a:xfrm rot="0">
            <a:off x="457200" y="6245225"/>
            <a:ext cx="2133600" cy="47625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1200"/>
          </a:p>
        </p:txBody>
      </p:sp>
      <p:sp>
        <p:nvSpPr>
          <p:cNvPr id="1048577" name=""/>
          <p:cNvSpPr/>
          <p:nvPr>
            <p:ph type="sldNum" sz="quarter" idx="4"/>
          </p:nvPr>
        </p:nvSpPr>
        <p:spPr>
          <a:xfrm rot="0">
            <a:off x="6553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r" eaLnBrk="1" hangingPunct="1" latinLnBrk="1" lvl="0"/>
            <a:fld id="{566ABCEB-ACFC-4714-9973-3DA970169C29}" type="slidenum">
              <a:rPr sz="1200">
                <a:latin typeface="Arial Black" pitchFamily="34" charset="0"/>
              </a:rPr>
              <a:pPr algn="r" eaLnBrk="1" hangingPunct="1" latinLnBrk="1" lvl="0"/>
            </a:fld>
            <a:endParaRPr sz="1200">
              <a:latin typeface="Arial Black" pitchFamily="34" charset="0"/>
            </a:endParaRPr>
          </a:p>
        </p:txBody>
      </p:sp>
      <p:sp>
        <p:nvSpPr>
          <p:cNvPr id="1048576" name=""/>
          <p:cNvSpPr/>
          <p:nvPr>
            <p:ph type="ftr" sz="quarter" idx="3"/>
          </p:nvPr>
        </p:nvSpPr>
        <p:spPr>
          <a:xfrm rot="0">
            <a:off x="3124200" y="6248400"/>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eaLnBrk="1" hangingPunct="1" latinLnBrk="1" lvl="0"/>
            <a:endParaRPr sz="12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270" name=""/>
        <p:cNvGrpSpPr/>
        <p:nvPr/>
      </p:nvGrpSpPr>
      <p:grpSpPr>
        <a:xfrm>
          <a:off x="0" y="0"/>
          <a:ext cx="0" cy="0"/>
          <a:chOff x="0" y="0"/>
          <a:chExt cx="0" cy="0"/>
        </a:xfrm>
      </p:grpSpPr>
      <p:sp>
        <p:nvSpPr>
          <p:cNvPr id="1049174" name="Title 1"/>
          <p:cNvSpPr>
            <a:spLocks noGrp="1"/>
          </p:cNvSpPr>
          <p:nvPr>
            <p:ph type="title"/>
          </p:nvPr>
        </p:nvSpPr>
        <p:spPr>
          <a:xfrm>
            <a:off x="629841" y="365125"/>
            <a:ext cx="7886700" cy="1325563"/>
          </a:xfrm>
        </p:spPr>
        <p:txBody>
          <a:bodyPr/>
          <a:p>
            <a:r>
              <a:rPr altLang="zh-CN" lang="en-US" smtClean="0"/>
              <a:t>Click to edit Master title style</a:t>
            </a:r>
            <a:endParaRPr altLang="en-US" lang="zh-CN"/>
          </a:p>
        </p:txBody>
      </p:sp>
      <p:sp>
        <p:nvSpPr>
          <p:cNvPr id="1049175" name="Text Placeholder 2"/>
          <p:cNvSpPr>
            <a:spLocks noGrp="1"/>
          </p:cNvSpPr>
          <p:nvPr>
            <p:ph type="body" idx="1"/>
          </p:nvPr>
        </p:nvSpPr>
        <p:spPr>
          <a:xfrm>
            <a:off x="629841" y="1681163"/>
            <a:ext cx="3868340"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smtClean="0"/>
              <a:t>Click to edit Master text styles</a:t>
            </a:r>
          </a:p>
        </p:txBody>
      </p:sp>
      <p:sp>
        <p:nvSpPr>
          <p:cNvPr id="1049176" name="Content Placeholder 3"/>
          <p:cNvSpPr>
            <a:spLocks noGrp="1"/>
          </p:cNvSpPr>
          <p:nvPr>
            <p:ph sz="half" idx="2"/>
          </p:nvPr>
        </p:nvSpPr>
        <p:spPr>
          <a:xfrm>
            <a:off x="629841" y="2505075"/>
            <a:ext cx="3868340" cy="368458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9177" name="Text Placeholder 4"/>
          <p:cNvSpPr>
            <a:spLocks noGrp="1"/>
          </p:cNvSpPr>
          <p:nvPr>
            <p:ph type="body" sz="quarter" idx="3"/>
          </p:nvPr>
        </p:nvSpPr>
        <p:spPr>
          <a:xfrm>
            <a:off x="4629150" y="1681163"/>
            <a:ext cx="3887391"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smtClean="0"/>
              <a:t>Click to edit Master text styles</a:t>
            </a:r>
          </a:p>
        </p:txBody>
      </p:sp>
      <p:sp>
        <p:nvSpPr>
          <p:cNvPr id="1049178" name="Content Placeholder 5"/>
          <p:cNvSpPr>
            <a:spLocks noGrp="1"/>
          </p:cNvSpPr>
          <p:nvPr>
            <p:ph sz="quarter" idx="4"/>
          </p:nvPr>
        </p:nvSpPr>
        <p:spPr>
          <a:xfrm>
            <a:off x="4629150" y="2505075"/>
            <a:ext cx="3887391" cy="368458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589" name=""/>
          <p:cNvSpPr/>
          <p:nvPr>
            <p:ph type="dt" sz="half" idx="2"/>
          </p:nvPr>
        </p:nvSpPr>
        <p:spPr>
          <a:xfrm rot="0">
            <a:off x="457200" y="6245225"/>
            <a:ext cx="2133600" cy="47625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1200"/>
          </a:p>
        </p:txBody>
      </p:sp>
      <p:sp>
        <p:nvSpPr>
          <p:cNvPr id="1048577" name=""/>
          <p:cNvSpPr/>
          <p:nvPr>
            <p:ph type="sldNum" sz="quarter" idx="4"/>
          </p:nvPr>
        </p:nvSpPr>
        <p:spPr>
          <a:xfrm rot="0">
            <a:off x="6553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r" eaLnBrk="1" hangingPunct="1" latinLnBrk="1" lvl="0"/>
            <a:fld id="{566ABCEB-ACFC-4714-9973-3DA970169C29}" type="slidenum">
              <a:rPr sz="1200">
                <a:latin typeface="Arial Black" pitchFamily="34" charset="0"/>
              </a:rPr>
              <a:pPr algn="r" eaLnBrk="1" hangingPunct="1" latinLnBrk="1" lvl="0"/>
            </a:fld>
            <a:endParaRPr sz="1200">
              <a:latin typeface="Arial Black" pitchFamily="34" charset="0"/>
            </a:endParaRPr>
          </a:p>
        </p:txBody>
      </p:sp>
      <p:sp>
        <p:nvSpPr>
          <p:cNvPr id="1048576" name=""/>
          <p:cNvSpPr/>
          <p:nvPr>
            <p:ph type="ftr" sz="quarter" idx="3"/>
          </p:nvPr>
        </p:nvSpPr>
        <p:spPr>
          <a:xfrm rot="0">
            <a:off x="3124200" y="6248400"/>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eaLnBrk="1" hangingPunct="1" latinLnBrk="1" lvl="0"/>
            <a:endParaRPr sz="12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271" name=""/>
        <p:cNvGrpSpPr/>
        <p:nvPr/>
      </p:nvGrpSpPr>
      <p:grpSpPr>
        <a:xfrm>
          <a:off x="0" y="0"/>
          <a:ext cx="0" cy="0"/>
          <a:chOff x="0" y="0"/>
          <a:chExt cx="0" cy="0"/>
        </a:xfrm>
      </p:grpSpPr>
      <p:sp>
        <p:nvSpPr>
          <p:cNvPr id="1049179" name="Title 1"/>
          <p:cNvSpPr>
            <a:spLocks noGrp="1"/>
          </p:cNvSpPr>
          <p:nvPr>
            <p:ph type="title"/>
          </p:nvPr>
        </p:nvSpPr>
        <p:spPr/>
        <p:txBody>
          <a:bodyPr/>
          <a:p>
            <a:r>
              <a:rPr altLang="zh-CN" lang="en-US" smtClean="0"/>
              <a:t>Click to edit Master title style</a:t>
            </a:r>
            <a:endParaRPr altLang="en-US" lang="zh-CN"/>
          </a:p>
        </p:txBody>
      </p:sp>
      <p:sp>
        <p:nvSpPr>
          <p:cNvPr id="1048589" name=""/>
          <p:cNvSpPr/>
          <p:nvPr>
            <p:ph type="dt" sz="half" idx="2"/>
          </p:nvPr>
        </p:nvSpPr>
        <p:spPr>
          <a:xfrm rot="0">
            <a:off x="457200" y="6245225"/>
            <a:ext cx="2133600" cy="47625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1200"/>
          </a:p>
        </p:txBody>
      </p:sp>
      <p:sp>
        <p:nvSpPr>
          <p:cNvPr id="1048577" name=""/>
          <p:cNvSpPr/>
          <p:nvPr>
            <p:ph type="sldNum" sz="quarter" idx="4"/>
          </p:nvPr>
        </p:nvSpPr>
        <p:spPr>
          <a:xfrm rot="0">
            <a:off x="6553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r" eaLnBrk="1" hangingPunct="1" latinLnBrk="1" lvl="0"/>
            <a:fld id="{566ABCEB-ACFC-4714-9973-3DA970169C29}" type="slidenum">
              <a:rPr sz="1200">
                <a:latin typeface="Arial Black" pitchFamily="34" charset="0"/>
              </a:rPr>
              <a:pPr algn="r" eaLnBrk="1" hangingPunct="1" latinLnBrk="1" lvl="0"/>
            </a:fld>
            <a:endParaRPr sz="1200">
              <a:latin typeface="Arial Black" pitchFamily="34" charset="0"/>
            </a:endParaRPr>
          </a:p>
        </p:txBody>
      </p:sp>
      <p:sp>
        <p:nvSpPr>
          <p:cNvPr id="1048576" name=""/>
          <p:cNvSpPr/>
          <p:nvPr>
            <p:ph type="ftr" sz="quarter" idx="3"/>
          </p:nvPr>
        </p:nvSpPr>
        <p:spPr>
          <a:xfrm rot="0">
            <a:off x="3124200" y="6248400"/>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eaLnBrk="1" hangingPunct="1" latinLnBrk="1" lvl="0"/>
            <a:endParaRPr sz="12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22" name=""/>
        <p:cNvGrpSpPr/>
        <p:nvPr/>
      </p:nvGrpSpPr>
      <p:grpSpPr>
        <a:xfrm>
          <a:off x="0" y="0"/>
          <a:ext cx="0" cy="0"/>
          <a:chOff x="0" y="0"/>
          <a:chExt cx="0" cy="0"/>
        </a:xfrm>
      </p:grpSpPr>
      <p:sp>
        <p:nvSpPr>
          <p:cNvPr id="1048589" name=""/>
          <p:cNvSpPr/>
          <p:nvPr>
            <p:ph type="dt" sz="half" idx="2"/>
          </p:nvPr>
        </p:nvSpPr>
        <p:spPr>
          <a:xfrm rot="0">
            <a:off x="457200" y="6245225"/>
            <a:ext cx="2133600" cy="47625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1200"/>
          </a:p>
        </p:txBody>
      </p:sp>
      <p:sp>
        <p:nvSpPr>
          <p:cNvPr id="1048577" name=""/>
          <p:cNvSpPr/>
          <p:nvPr>
            <p:ph type="sldNum" sz="quarter" idx="4"/>
          </p:nvPr>
        </p:nvSpPr>
        <p:spPr>
          <a:xfrm rot="0">
            <a:off x="6553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r" eaLnBrk="1" hangingPunct="1" latinLnBrk="1" lvl="0"/>
            <a:fld id="{566ABCEB-ACFC-4714-9973-3DA970169C29}" type="slidenum">
              <a:rPr sz="1200">
                <a:latin typeface="Arial Black" pitchFamily="34" charset="0"/>
              </a:rPr>
              <a:pPr algn="r" eaLnBrk="1" hangingPunct="1" latinLnBrk="1" lvl="0"/>
            </a:fld>
            <a:endParaRPr sz="1200">
              <a:latin typeface="Arial Black" pitchFamily="34" charset="0"/>
            </a:endParaRPr>
          </a:p>
        </p:txBody>
      </p:sp>
      <p:sp>
        <p:nvSpPr>
          <p:cNvPr id="1048576" name=""/>
          <p:cNvSpPr/>
          <p:nvPr>
            <p:ph type="ftr" sz="quarter" idx="3"/>
          </p:nvPr>
        </p:nvSpPr>
        <p:spPr>
          <a:xfrm rot="0">
            <a:off x="3124200" y="6248400"/>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eaLnBrk="1" hangingPunct="1" latinLnBrk="1" lvl="0"/>
            <a:endParaRPr sz="12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273" name=""/>
        <p:cNvGrpSpPr/>
        <p:nvPr/>
      </p:nvGrpSpPr>
      <p:grpSpPr>
        <a:xfrm>
          <a:off x="0" y="0"/>
          <a:ext cx="0" cy="0"/>
          <a:chOff x="0" y="0"/>
          <a:chExt cx="0" cy="0"/>
        </a:xfrm>
      </p:grpSpPr>
      <p:sp>
        <p:nvSpPr>
          <p:cNvPr id="1049180" name="Title 1"/>
          <p:cNvSpPr>
            <a:spLocks noGrp="1"/>
          </p:cNvSpPr>
          <p:nvPr>
            <p:ph type="title"/>
          </p:nvPr>
        </p:nvSpPr>
        <p:spPr>
          <a:xfrm>
            <a:off x="629841" y="457200"/>
            <a:ext cx="2949177" cy="1600200"/>
          </a:xfrm>
        </p:spPr>
        <p:txBody>
          <a:bodyPr anchor="b"/>
          <a:lstStyle>
            <a:lvl1pPr>
              <a:defRPr sz="3200"/>
            </a:lvl1pPr>
          </a:lstStyle>
          <a:p>
            <a:r>
              <a:rPr altLang="zh-CN" lang="en-US" smtClean="0"/>
              <a:t>Click to edit Master title style</a:t>
            </a:r>
            <a:endParaRPr altLang="en-US" lang="zh-CN"/>
          </a:p>
        </p:txBody>
      </p:sp>
      <p:sp>
        <p:nvSpPr>
          <p:cNvPr id="1049181" name="Text Placeholder 3"/>
          <p:cNvSpPr>
            <a:spLocks noGrp="1"/>
          </p:cNvSpPr>
          <p:nvPr>
            <p:ph type="body" sz="half" idx="2"/>
          </p:nvPr>
        </p:nvSpPr>
        <p:spPr>
          <a:xfrm>
            <a:off x="629841" y="2057400"/>
            <a:ext cx="294917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smtClean="0"/>
              <a:t>Click to edit Master text styles</a:t>
            </a:r>
          </a:p>
        </p:txBody>
      </p:sp>
      <p:sp>
        <p:nvSpPr>
          <p:cNvPr id="1049182" name="Content Placeholder 2"/>
          <p:cNvSpPr>
            <a:spLocks noGrp="1"/>
          </p:cNvSpPr>
          <p:nvPr>
            <p:ph idx="1"/>
          </p:nvPr>
        </p:nvSpPr>
        <p:spPr>
          <a:xfrm>
            <a:off x="3887391" y="98742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589" name=""/>
          <p:cNvSpPr/>
          <p:nvPr>
            <p:ph type="dt" sz="half" idx="2"/>
          </p:nvPr>
        </p:nvSpPr>
        <p:spPr>
          <a:xfrm rot="0">
            <a:off x="457200" y="6245225"/>
            <a:ext cx="2133600" cy="47625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1200"/>
          </a:p>
        </p:txBody>
      </p:sp>
      <p:sp>
        <p:nvSpPr>
          <p:cNvPr id="1048577" name=""/>
          <p:cNvSpPr/>
          <p:nvPr>
            <p:ph type="sldNum" sz="quarter" idx="4"/>
          </p:nvPr>
        </p:nvSpPr>
        <p:spPr>
          <a:xfrm rot="0">
            <a:off x="6553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r" eaLnBrk="1" hangingPunct="1" latinLnBrk="1" lvl="0"/>
            <a:fld id="{566ABCEB-ACFC-4714-9973-3DA970169C29}" type="slidenum">
              <a:rPr sz="1200">
                <a:latin typeface="Arial Black" pitchFamily="34" charset="0"/>
              </a:rPr>
              <a:pPr algn="r" eaLnBrk="1" hangingPunct="1" latinLnBrk="1" lvl="0"/>
            </a:fld>
            <a:endParaRPr sz="1200">
              <a:latin typeface="Arial Black" pitchFamily="34" charset="0"/>
            </a:endParaRPr>
          </a:p>
        </p:txBody>
      </p:sp>
      <p:sp>
        <p:nvSpPr>
          <p:cNvPr id="1048576" name=""/>
          <p:cNvSpPr/>
          <p:nvPr>
            <p:ph type="ftr" sz="quarter" idx="3"/>
          </p:nvPr>
        </p:nvSpPr>
        <p:spPr>
          <a:xfrm rot="0">
            <a:off x="3124200" y="6248400"/>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eaLnBrk="1" hangingPunct="1" latinLnBrk="1" lvl="0"/>
            <a:endParaRPr sz="12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275" name=""/>
        <p:cNvGrpSpPr/>
        <p:nvPr/>
      </p:nvGrpSpPr>
      <p:grpSpPr>
        <a:xfrm>
          <a:off x="0" y="0"/>
          <a:ext cx="0" cy="0"/>
          <a:chOff x="0" y="0"/>
          <a:chExt cx="0" cy="0"/>
        </a:xfrm>
      </p:grpSpPr>
      <p:sp>
        <p:nvSpPr>
          <p:cNvPr id="1049183" name="Title 1"/>
          <p:cNvSpPr>
            <a:spLocks noGrp="1"/>
          </p:cNvSpPr>
          <p:nvPr>
            <p:ph type="title"/>
          </p:nvPr>
        </p:nvSpPr>
        <p:spPr>
          <a:xfrm>
            <a:off x="629841" y="457200"/>
            <a:ext cx="2949177" cy="1600200"/>
          </a:xfrm>
        </p:spPr>
        <p:txBody>
          <a:bodyPr anchor="b"/>
          <a:lstStyle>
            <a:lvl1pPr>
              <a:defRPr sz="3200"/>
            </a:lvl1pPr>
          </a:lstStyle>
          <a:p>
            <a:r>
              <a:rPr altLang="zh-CN" lang="en-US" smtClean="0"/>
              <a:t>Click to edit Master title style</a:t>
            </a:r>
            <a:endParaRPr altLang="en-US" lang="zh-CN"/>
          </a:p>
        </p:txBody>
      </p:sp>
      <p:sp>
        <p:nvSpPr>
          <p:cNvPr id="1049184" name="Text Placeholder 3"/>
          <p:cNvSpPr>
            <a:spLocks noGrp="1"/>
          </p:cNvSpPr>
          <p:nvPr>
            <p:ph type="body" sz="half" idx="2"/>
          </p:nvPr>
        </p:nvSpPr>
        <p:spPr>
          <a:xfrm>
            <a:off x="629841" y="2057400"/>
            <a:ext cx="294917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smtClean="0"/>
              <a:t>Click to edit Master text styles</a:t>
            </a:r>
          </a:p>
        </p:txBody>
      </p:sp>
      <p:sp>
        <p:nvSpPr>
          <p:cNvPr id="1049185" name="Picture Placeholder 2"/>
          <p:cNvSpPr>
            <a:spLocks noGrp="1"/>
          </p:cNvSpPr>
          <p:nvPr>
            <p:ph type="pic" idx="1"/>
          </p:nvPr>
        </p:nvSpPr>
        <p:spPr>
          <a:xfrm>
            <a:off x="3887391" y="987424"/>
            <a:ext cx="4629150" cy="4873625"/>
          </a:xfrm>
        </p:spPr>
        <p:txBody>
          <a:bodyPr/>
          <a:lstStyle>
            <a:lvl1pPr indent="0" marL="0">
              <a:buNone/>
              <a:defRPr sz="3200"/>
            </a:lvl1pPr>
            <a:lvl2pPr indent="0" marL="457200">
              <a:buNone/>
              <a:defRPr sz="2800"/>
            </a:lvl2pPr>
            <a:lvl3pPr indent="0" marL="914400">
              <a:buNone/>
              <a:defRPr sz="20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altLang="en-US" lang="zh-CN"/>
          </a:p>
        </p:txBody>
      </p:sp>
      <p:sp>
        <p:nvSpPr>
          <p:cNvPr id="1048589" name=""/>
          <p:cNvSpPr/>
          <p:nvPr>
            <p:ph type="dt" sz="half" idx="2"/>
          </p:nvPr>
        </p:nvSpPr>
        <p:spPr>
          <a:xfrm rot="0">
            <a:off x="457200" y="6245225"/>
            <a:ext cx="2133600" cy="47625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1200"/>
          </a:p>
        </p:txBody>
      </p:sp>
      <p:sp>
        <p:nvSpPr>
          <p:cNvPr id="1048577" name=""/>
          <p:cNvSpPr/>
          <p:nvPr>
            <p:ph type="sldNum" sz="quarter" idx="4"/>
          </p:nvPr>
        </p:nvSpPr>
        <p:spPr>
          <a:xfrm rot="0">
            <a:off x="6553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r" eaLnBrk="1" hangingPunct="1" latinLnBrk="1" lvl="0"/>
            <a:fld id="{566ABCEB-ACFC-4714-9973-3DA970169C29}" type="slidenum">
              <a:rPr sz="1200">
                <a:latin typeface="Arial Black" pitchFamily="34" charset="0"/>
              </a:rPr>
              <a:pPr algn="r" eaLnBrk="1" hangingPunct="1" latinLnBrk="1" lvl="0"/>
            </a:fld>
            <a:endParaRPr sz="1200">
              <a:latin typeface="Arial Black" pitchFamily="34" charset="0"/>
            </a:endParaRPr>
          </a:p>
        </p:txBody>
      </p:sp>
      <p:sp>
        <p:nvSpPr>
          <p:cNvPr id="1048576" name=""/>
          <p:cNvSpPr/>
          <p:nvPr>
            <p:ph type="ftr" sz="quarter" idx="3"/>
          </p:nvPr>
        </p:nvSpPr>
        <p:spPr>
          <a:xfrm rot="0">
            <a:off x="3124200" y="6248400"/>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eaLnBrk="1" hangingPunct="1" latinLnBrk="1" lvl="0"/>
            <a:endParaRPr sz="1200"/>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Pr>
        <a:solidFill>
          <a:schemeClr val="lt1"/>
        </a:solidFill>
      </p:bgPr>
    </p:bg>
    <p:spTree>
      <p:nvGrpSpPr>
        <p:cNvPr id="12" name=""/>
        <p:cNvGrpSpPr/>
        <p:nvPr/>
      </p:nvGrpSpPr>
      <p:grpSpPr>
        <a:xfrm rot="0">
          <a:off x="0" y="0"/>
          <a:ext cx="0" cy="0"/>
          <a:chOff x="0" y="0"/>
          <a:chExt cx="0" cy="0"/>
        </a:xfrm>
      </p:grpSpPr>
      <p:sp>
        <p:nvSpPr>
          <p:cNvPr id="1048576" name=""/>
          <p:cNvSpPr/>
          <p:nvPr>
            <p:ph type="ftr" sz="quarter" idx="3"/>
          </p:nvPr>
        </p:nvSpPr>
        <p:spPr>
          <a:xfrm rot="0">
            <a:off x="3124200" y="6248400"/>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eaLnBrk="1" hangingPunct="1" latinLnBrk="1" lvl="0"/>
            <a:endParaRPr sz="1200"/>
          </a:p>
        </p:txBody>
      </p:sp>
      <p:sp>
        <p:nvSpPr>
          <p:cNvPr id="1048577" name=""/>
          <p:cNvSpPr/>
          <p:nvPr>
            <p:ph type="sldNum" sz="quarter" idx="4"/>
          </p:nvPr>
        </p:nvSpPr>
        <p:spPr>
          <a:xfrm rot="0">
            <a:off x="6553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r" eaLnBrk="1" hangingPunct="1" latinLnBrk="1" lvl="0"/>
            <a:fld id="{566ABCEB-ACFC-4714-9973-3DA970169C29}" type="slidenum">
              <a:rPr sz="1200">
                <a:latin typeface="Arial Black" pitchFamily="34" charset="0"/>
              </a:rPr>
              <a:pPr algn="r" eaLnBrk="1" hangingPunct="1" latinLnBrk="1" lvl="0"/>
            </a:fld>
            <a:endParaRPr sz="1200">
              <a:latin typeface="Arial Black" pitchFamily="34" charset="0"/>
            </a:endParaRPr>
          </a:p>
        </p:txBody>
      </p:sp>
      <p:grpSp>
        <p:nvGrpSpPr>
          <p:cNvPr id="13" name=""/>
          <p:cNvGrpSpPr/>
          <p:nvPr/>
        </p:nvGrpSpPr>
        <p:grpSpPr>
          <a:xfrm rot="0">
            <a:off x="0" y="0"/>
            <a:ext cx="9144000" cy="546100"/>
            <a:chOff x="0" y="0"/>
            <a:chExt cx="5760" cy="344"/>
          </a:xfrm>
        </p:grpSpPr>
        <p:sp>
          <p:nvSpPr>
            <p:cNvPr id="1048578" name=""/>
            <p:cNvSpPr/>
            <p:nvPr/>
          </p:nvSpPr>
          <p:spPr>
            <a:xfrm rot="0">
              <a:off x="0" y="0"/>
              <a:ext cx="180" cy="336"/>
            </a:xfrm>
            <a:prstGeom prst="rect"/>
            <a:gradFill rotWithShape="0">
              <a:gsLst>
                <a:gs pos="0">
                  <a:schemeClr val="folHlink">
                    <a:alpha val="100000"/>
                  </a:schemeClr>
                </a:gs>
                <a:gs pos="100000">
                  <a:schemeClr val="lt1">
                    <a:alpha val="100000"/>
                  </a:schemeClr>
                </a:gs>
              </a:gsLst>
              <a:lin ang="0" scaled="1"/>
            </a:gradFill>
            <a:ln>
              <a:noFill/>
            </a:ln>
          </p:spPr>
          <p:txBody>
            <a:bodyPr anchor="ctr" bIns="45720" lIns="91440" rIns="91440" tIns="45720" wrap="none"/>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eaLnBrk="1" hangingPunct="1" latinLnBrk="1" lvl="0"/>
              <a:endParaRPr sz="2400">
                <a:latin typeface="Times New Roman" pitchFamily="18" charset="0"/>
              </a:endParaRPr>
            </a:p>
          </p:txBody>
        </p:sp>
        <p:sp>
          <p:nvSpPr>
            <p:cNvPr id="1048579" name=""/>
            <p:cNvSpPr/>
            <p:nvPr/>
          </p:nvSpPr>
          <p:spPr>
            <a:xfrm rot="0">
              <a:off x="260" y="85"/>
              <a:ext cx="5500" cy="173"/>
            </a:xfrm>
            <a:prstGeom prst="rect"/>
            <a:gradFill rotWithShape="0">
              <a:gsLst>
                <a:gs pos="0">
                  <a:schemeClr val="dk2">
                    <a:alpha val="100000"/>
                  </a:schemeClr>
                </a:gs>
                <a:gs pos="100000">
                  <a:schemeClr val="lt1">
                    <a:alpha val="100000"/>
                  </a:schemeClr>
                </a:gs>
              </a:gsLst>
              <a:lin ang="0" scaled="1"/>
            </a:gra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2400">
                <a:latin typeface="Times New Roman" pitchFamily="18" charset="0"/>
              </a:endParaRPr>
            </a:p>
          </p:txBody>
        </p:sp>
        <p:sp>
          <p:nvSpPr>
            <p:cNvPr id="1048580" name=""/>
            <p:cNvSpPr/>
            <p:nvPr/>
          </p:nvSpPr>
          <p:spPr>
            <a:xfrm rot="0">
              <a:off x="258" y="85"/>
              <a:ext cx="87" cy="89"/>
            </a:xfrm>
            <a:prstGeom prst="rect"/>
            <a:solidFill>
              <a:schemeClr val="folHlink"/>
            </a:soli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a:solidFill>
                  <a:schemeClr val="hlink"/>
                </a:solidFill>
              </a:endParaRPr>
            </a:p>
          </p:txBody>
        </p:sp>
        <p:sp>
          <p:nvSpPr>
            <p:cNvPr id="1048581" name=""/>
            <p:cNvSpPr/>
            <p:nvPr/>
          </p:nvSpPr>
          <p:spPr>
            <a:xfrm rot="0">
              <a:off x="345" y="0"/>
              <a:ext cx="88" cy="87"/>
            </a:xfrm>
            <a:prstGeom prst="rect"/>
            <a:solidFill>
              <a:schemeClr val="folHlink"/>
            </a:soli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a:solidFill>
                  <a:schemeClr val="hlink"/>
                </a:solidFill>
              </a:endParaRPr>
            </a:p>
          </p:txBody>
        </p:sp>
        <p:sp>
          <p:nvSpPr>
            <p:cNvPr id="1048582" name=""/>
            <p:cNvSpPr/>
            <p:nvPr/>
          </p:nvSpPr>
          <p:spPr>
            <a:xfrm rot="0">
              <a:off x="345" y="85"/>
              <a:ext cx="88" cy="89"/>
            </a:xfrm>
            <a:prstGeom prst="rect"/>
            <a:solidFill>
              <a:schemeClr val="accent2"/>
            </a:soli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a:solidFill>
                  <a:schemeClr val="accent2"/>
                </a:solidFill>
              </a:endParaRPr>
            </a:p>
          </p:txBody>
        </p:sp>
        <p:sp>
          <p:nvSpPr>
            <p:cNvPr id="1048583" name=""/>
            <p:cNvSpPr/>
            <p:nvPr/>
          </p:nvSpPr>
          <p:spPr>
            <a:xfrm rot="0">
              <a:off x="173" y="173"/>
              <a:ext cx="86" cy="87"/>
            </a:xfrm>
            <a:prstGeom prst="rect"/>
            <a:solidFill>
              <a:schemeClr val="folHlink"/>
            </a:soli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a:solidFill>
                  <a:schemeClr val="hlink"/>
                </a:solidFill>
              </a:endParaRPr>
            </a:p>
          </p:txBody>
        </p:sp>
        <p:sp>
          <p:nvSpPr>
            <p:cNvPr id="1048584" name=""/>
            <p:cNvSpPr/>
            <p:nvPr/>
          </p:nvSpPr>
          <p:spPr>
            <a:xfrm rot="0">
              <a:off x="83" y="86"/>
              <a:ext cx="89" cy="87"/>
            </a:xfrm>
            <a:prstGeom prst="rect"/>
            <a:solidFill>
              <a:schemeClr val="dk2"/>
            </a:soli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2400">
                <a:latin typeface="Times New Roman" pitchFamily="18" charset="0"/>
              </a:endParaRPr>
            </a:p>
          </p:txBody>
        </p:sp>
        <p:sp>
          <p:nvSpPr>
            <p:cNvPr id="1048585" name=""/>
            <p:cNvSpPr/>
            <p:nvPr/>
          </p:nvSpPr>
          <p:spPr>
            <a:xfrm rot="0">
              <a:off x="258" y="171"/>
              <a:ext cx="87" cy="87"/>
            </a:xfrm>
            <a:prstGeom prst="rect"/>
            <a:solidFill>
              <a:schemeClr val="accent2"/>
            </a:soli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a:solidFill>
                  <a:schemeClr val="accent2"/>
                </a:solidFill>
              </a:endParaRPr>
            </a:p>
          </p:txBody>
        </p:sp>
        <p:sp>
          <p:nvSpPr>
            <p:cNvPr id="1048586" name=""/>
            <p:cNvSpPr/>
            <p:nvPr/>
          </p:nvSpPr>
          <p:spPr>
            <a:xfrm rot="0">
              <a:off x="173" y="258"/>
              <a:ext cx="86" cy="86"/>
            </a:xfrm>
            <a:prstGeom prst="rect"/>
            <a:solidFill>
              <a:schemeClr val="accent2"/>
            </a:soli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a:solidFill>
                  <a:schemeClr val="accent2"/>
                </a:solidFill>
              </a:endParaRPr>
            </a:p>
          </p:txBody>
        </p:sp>
      </p:grpSp>
      <p:sp>
        <p:nvSpPr>
          <p:cNvPr id="1048587" name=""/>
          <p:cNvSpPr/>
          <p:nvPr>
            <p:ph type="title" sz="full" idx="0"/>
          </p:nvPr>
        </p:nvSpPr>
        <p:spPr>
          <a:xfrm rot="0">
            <a:off x="457200" y="457200"/>
            <a:ext cx="8229600" cy="1371600"/>
          </a:xfrm>
          <a:prstGeom prst="rect"/>
          <a:noFill/>
          <a:ln>
            <a:noFill/>
          </a:ln>
        </p:spPr>
        <p:txBody>
          <a:bodyPr anchor="ctr" bIns="45720" lIns="91440" rIns="91440" tIns="45720"/>
          <a:p>
            <a:pPr lvl="0"/>
            <a:r>
              <a:rPr altLang="en-US" lang="en-US"/>
              <a:t>Click to edit Master title style</a:t>
            </a:r>
          </a:p>
        </p:txBody>
      </p:sp>
      <p:sp>
        <p:nvSpPr>
          <p:cNvPr id="1048588" name=""/>
          <p:cNvSpPr/>
          <p:nvPr>
            <p:ph type="body" sz="full" idx="1"/>
          </p:nvPr>
        </p:nvSpPr>
        <p:spPr>
          <a:xfrm rot="0">
            <a:off x="457200" y="1981200"/>
            <a:ext cx="8229600" cy="3886200"/>
          </a:xfrm>
          <a:prstGeom prst="rect"/>
          <a:noFill/>
          <a:ln>
            <a:noFill/>
          </a:ln>
        </p:spPr>
        <p:txBody>
          <a:bodyPr bIns="45720" lIns="91440" rIns="91440" tIns="45720"/>
          <a:p>
            <a:pPr lvl="0"/>
            <a:r>
              <a:rPr altLang="en-US" lang="en-US"/>
              <a:t>Click to edit Master text styles</a:t>
            </a:r>
          </a:p>
          <a:p>
            <a:pPr lvl="1"/>
            <a:r>
              <a:rPr altLang="en-US" lang="en-US"/>
              <a:t>Second level</a:t>
            </a:r>
          </a:p>
          <a:p>
            <a:pPr lvl="2"/>
            <a:r>
              <a:rPr altLang="en-US" lang="en-US"/>
              <a:t>Third level</a:t>
            </a:r>
          </a:p>
          <a:p>
            <a:pPr lvl="3"/>
            <a:r>
              <a:rPr altLang="en-US" lang="en-US"/>
              <a:t>Fourth level</a:t>
            </a:r>
          </a:p>
          <a:p>
            <a:pPr lvl="4"/>
            <a:r>
              <a:rPr altLang="en-US" lang="en-US"/>
              <a:t>Fifth level</a:t>
            </a:r>
          </a:p>
        </p:txBody>
      </p:sp>
      <p:sp>
        <p:nvSpPr>
          <p:cNvPr id="1048589" name=""/>
          <p:cNvSpPr/>
          <p:nvPr>
            <p:ph type="dt" sz="half" idx="2"/>
          </p:nvPr>
        </p:nvSpPr>
        <p:spPr>
          <a:xfrm rot="0">
            <a:off x="457200" y="6245225"/>
            <a:ext cx="2133600" cy="47625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1200"/>
          </a:p>
        </p:txBody>
      </p:sp>
    </p:spTree>
  </p:cSld>
  <p:clrMap accent1="accent1" accent2="accent2" accent3="accent3" accent4="accent4" accent5="accent5" accent6="accent6" bg1="lt1" bg2="dk2" tx1="dk1" tx2="lt2"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22" r:id="rId8"/>
    <p:sldLayoutId id="2147483723" r:id="rId9"/>
    <p:sldLayoutId id="2147483724" r:id="rId10"/>
    <p:sldLayoutId id="2147483725" r:id="rId11"/>
  </p:sldLayoutIdLst>
  <p:hf dt="0" ftr="0" sldNum="0"/>
  <p:txStyles>
    <p:title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p:titleStyle>
    <p:body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p:bodyStyle>
    <p:other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white">
      <p:bgPr>
        <a:solidFill>
          <a:schemeClr val="lt1"/>
        </a:solidFill>
      </p:bgPr>
    </p:bg>
    <p:spTree>
      <p:nvGrpSpPr>
        <p:cNvPr id="242" name=""/>
        <p:cNvGrpSpPr/>
        <p:nvPr/>
      </p:nvGrpSpPr>
      <p:grpSpPr>
        <a:xfrm rot="0">
          <a:off x="0" y="0"/>
          <a:ext cx="0" cy="0"/>
          <a:chOff x="0" y="0"/>
          <a:chExt cx="0" cy="0"/>
        </a:xfrm>
      </p:grpSpPr>
      <p:grpSp>
        <p:nvGrpSpPr>
          <p:cNvPr id="243" name=""/>
          <p:cNvGrpSpPr/>
          <p:nvPr/>
        </p:nvGrpSpPr>
        <p:grpSpPr>
          <a:xfrm rot="0">
            <a:off x="0" y="0"/>
            <a:ext cx="9144000" cy="6858000"/>
            <a:chOff x="0" y="0"/>
            <a:chExt cx="5760" cy="4320"/>
          </a:xfrm>
        </p:grpSpPr>
        <p:sp>
          <p:nvSpPr>
            <p:cNvPr id="1049125" name=""/>
            <p:cNvSpPr/>
            <p:nvPr/>
          </p:nvSpPr>
          <p:spPr bwMode="hidden">
            <a:xfrm rot="0">
              <a:off x="0" y="0"/>
              <a:ext cx="2208" cy="4320"/>
            </a:xfrm>
            <a:prstGeom prst="rect"/>
            <a:gradFill rotWithShape="0">
              <a:gsLst>
                <a:gs pos="0">
                  <a:schemeClr val="folHlink">
                    <a:alpha val="100000"/>
                  </a:schemeClr>
                </a:gs>
                <a:gs pos="100000">
                  <a:schemeClr val="lt1">
                    <a:alpha val="100000"/>
                  </a:schemeClr>
                </a:gs>
              </a:gsLst>
              <a:lin ang="0" scaled="1"/>
            </a:gradFill>
            <a:ln>
              <a:noFill/>
            </a:ln>
          </p:spPr>
          <p:txBody>
            <a:bodyPr anchor="ctr" bIns="45720" lIns="91440" rIns="91440" tIns="45720" wrap="none"/>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eaLnBrk="1" hangingPunct="1" latinLnBrk="1" lvl="0"/>
              <a:endParaRPr sz="2400">
                <a:latin typeface="Times New Roman" pitchFamily="18" charset="0"/>
              </a:endParaRPr>
            </a:p>
          </p:txBody>
        </p:sp>
        <p:sp>
          <p:nvSpPr>
            <p:cNvPr id="1049126" name=""/>
            <p:cNvSpPr/>
            <p:nvPr/>
          </p:nvSpPr>
          <p:spPr bwMode="hidden">
            <a:xfrm rot="0">
              <a:off x="1081" y="1065"/>
              <a:ext cx="4679" cy="1596"/>
            </a:xfrm>
            <a:prstGeom prst="rect"/>
            <a:solidFill>
              <a:schemeClr val="dk2"/>
            </a:soli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2400">
                <a:latin typeface="Times New Roman" pitchFamily="18" charset="0"/>
              </a:endParaRPr>
            </a:p>
          </p:txBody>
        </p:sp>
        <p:grpSp>
          <p:nvGrpSpPr>
            <p:cNvPr id="244" name=""/>
            <p:cNvGrpSpPr/>
            <p:nvPr/>
          </p:nvGrpSpPr>
          <p:grpSpPr>
            <a:xfrm rot="0">
              <a:off x="0" y="672"/>
              <a:ext cx="1806" cy="1989"/>
              <a:chOff x="0" y="672"/>
              <a:chExt cx="1806" cy="1989"/>
            </a:xfrm>
          </p:grpSpPr>
          <p:sp>
            <p:nvSpPr>
              <p:cNvPr id="1049127" name=""/>
              <p:cNvSpPr/>
              <p:nvPr/>
            </p:nvSpPr>
            <p:spPr>
              <a:xfrm rot="0">
                <a:off x="361" y="2257"/>
                <a:ext cx="363" cy="404"/>
              </a:xfrm>
              <a:prstGeom prst="rect"/>
              <a:solidFill>
                <a:schemeClr val="accent2"/>
              </a:soli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2400">
                  <a:latin typeface="Times New Roman" pitchFamily="18" charset="0"/>
                </a:endParaRPr>
              </a:p>
            </p:txBody>
          </p:sp>
          <p:sp>
            <p:nvSpPr>
              <p:cNvPr id="1049128" name=""/>
              <p:cNvSpPr/>
              <p:nvPr/>
            </p:nvSpPr>
            <p:spPr>
              <a:xfrm rot="0">
                <a:off x="1081" y="1065"/>
                <a:ext cx="362" cy="405"/>
              </a:xfrm>
              <a:prstGeom prst="rect"/>
              <a:solidFill>
                <a:schemeClr val="folHlink"/>
              </a:soli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2400">
                  <a:latin typeface="Times New Roman" pitchFamily="18" charset="0"/>
                </a:endParaRPr>
              </a:p>
            </p:txBody>
          </p:sp>
          <p:sp>
            <p:nvSpPr>
              <p:cNvPr id="1049129" name=""/>
              <p:cNvSpPr/>
              <p:nvPr/>
            </p:nvSpPr>
            <p:spPr>
              <a:xfrm rot="0">
                <a:off x="1437" y="672"/>
                <a:ext cx="369" cy="400"/>
              </a:xfrm>
              <a:prstGeom prst="rect"/>
              <a:solidFill>
                <a:schemeClr val="folHlink"/>
              </a:soli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2400">
                  <a:latin typeface="Times New Roman" pitchFamily="18" charset="0"/>
                </a:endParaRPr>
              </a:p>
            </p:txBody>
          </p:sp>
          <p:sp>
            <p:nvSpPr>
              <p:cNvPr id="1049130" name=""/>
              <p:cNvSpPr/>
              <p:nvPr/>
            </p:nvSpPr>
            <p:spPr>
              <a:xfrm rot="0">
                <a:off x="719" y="2257"/>
                <a:ext cx="368" cy="404"/>
              </a:xfrm>
              <a:prstGeom prst="rect"/>
              <a:solidFill>
                <a:schemeClr val="dk2"/>
              </a:soli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2400">
                  <a:latin typeface="Times New Roman" pitchFamily="18" charset="0"/>
                </a:endParaRPr>
              </a:p>
            </p:txBody>
          </p:sp>
          <p:sp>
            <p:nvSpPr>
              <p:cNvPr id="1049131" name=""/>
              <p:cNvSpPr/>
              <p:nvPr/>
            </p:nvSpPr>
            <p:spPr>
              <a:xfrm rot="0">
                <a:off x="1437" y="1065"/>
                <a:ext cx="369" cy="405"/>
              </a:xfrm>
              <a:prstGeom prst="rect"/>
              <a:solidFill>
                <a:schemeClr val="accent2"/>
              </a:soli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2400">
                  <a:latin typeface="Times New Roman" pitchFamily="18" charset="0"/>
                </a:endParaRPr>
              </a:p>
            </p:txBody>
          </p:sp>
          <p:sp>
            <p:nvSpPr>
              <p:cNvPr id="1049132" name=""/>
              <p:cNvSpPr/>
              <p:nvPr/>
            </p:nvSpPr>
            <p:spPr>
              <a:xfrm rot="0">
                <a:off x="719" y="1464"/>
                <a:ext cx="368" cy="399"/>
              </a:xfrm>
              <a:prstGeom prst="rect"/>
              <a:solidFill>
                <a:schemeClr val="folHlink"/>
              </a:soli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2400">
                  <a:latin typeface="Times New Roman" pitchFamily="18" charset="0"/>
                </a:endParaRPr>
              </a:p>
            </p:txBody>
          </p:sp>
          <p:sp>
            <p:nvSpPr>
              <p:cNvPr id="1049133" name=""/>
              <p:cNvSpPr/>
              <p:nvPr/>
            </p:nvSpPr>
            <p:spPr>
              <a:xfrm rot="0">
                <a:off x="0" y="1464"/>
                <a:ext cx="367" cy="399"/>
              </a:xfrm>
              <a:prstGeom prst="rect"/>
              <a:solidFill>
                <a:schemeClr val="dk2"/>
              </a:soli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2400">
                  <a:latin typeface="Times New Roman" pitchFamily="18" charset="0"/>
                </a:endParaRPr>
              </a:p>
            </p:txBody>
          </p:sp>
          <p:sp>
            <p:nvSpPr>
              <p:cNvPr id="1049134" name=""/>
              <p:cNvSpPr/>
              <p:nvPr/>
            </p:nvSpPr>
            <p:spPr>
              <a:xfrm rot="0">
                <a:off x="1081" y="1464"/>
                <a:ext cx="362" cy="399"/>
              </a:xfrm>
              <a:prstGeom prst="rect"/>
              <a:solidFill>
                <a:schemeClr val="accent2"/>
              </a:soli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2400">
                  <a:latin typeface="Times New Roman" pitchFamily="18" charset="0"/>
                </a:endParaRPr>
              </a:p>
            </p:txBody>
          </p:sp>
          <p:sp>
            <p:nvSpPr>
              <p:cNvPr id="1049135" name=""/>
              <p:cNvSpPr/>
              <p:nvPr/>
            </p:nvSpPr>
            <p:spPr>
              <a:xfrm rot="0">
                <a:off x="361" y="1857"/>
                <a:ext cx="363" cy="406"/>
              </a:xfrm>
              <a:prstGeom prst="rect"/>
              <a:solidFill>
                <a:schemeClr val="folHlink"/>
              </a:soli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2400">
                  <a:latin typeface="Times New Roman" pitchFamily="18" charset="0"/>
                </a:endParaRPr>
              </a:p>
            </p:txBody>
          </p:sp>
          <p:sp>
            <p:nvSpPr>
              <p:cNvPr id="1049136" name=""/>
              <p:cNvSpPr/>
              <p:nvPr/>
            </p:nvSpPr>
            <p:spPr>
              <a:xfrm rot="0">
                <a:off x="719" y="1857"/>
                <a:ext cx="368" cy="406"/>
              </a:xfrm>
              <a:prstGeom prst="rect"/>
              <a:solidFill>
                <a:schemeClr val="accent2"/>
              </a:soli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2400">
                  <a:latin typeface="Times New Roman" pitchFamily="18" charset="0"/>
                </a:endParaRPr>
              </a:p>
            </p:txBody>
          </p:sp>
        </p:grpSp>
      </p:grpSp>
      <p:sp>
        <p:nvSpPr>
          <p:cNvPr id="1049137" name=""/>
          <p:cNvSpPr/>
          <p:nvPr>
            <p:ph type="title" sz="full" idx="0"/>
          </p:nvPr>
        </p:nvSpPr>
        <p:spPr>
          <a:xfrm rot="0">
            <a:off x="457200" y="457200"/>
            <a:ext cx="8229600" cy="1371600"/>
          </a:xfrm>
          <a:prstGeom prst="rect"/>
          <a:noFill/>
          <a:ln>
            <a:noFill/>
          </a:ln>
        </p:spPr>
        <p:txBody>
          <a:bodyPr anchor="ctr" bIns="45720" lIns="91440" rIns="91440" tIns="45720"/>
          <a:p>
            <a:pPr lvl="0"/>
            <a:r>
              <a:rPr altLang="en-US" lang="en-US"/>
              <a:t>Click to edit Master title style</a:t>
            </a:r>
          </a:p>
        </p:txBody>
      </p:sp>
      <p:sp>
        <p:nvSpPr>
          <p:cNvPr id="1049138" name=""/>
          <p:cNvSpPr/>
          <p:nvPr>
            <p:ph type="body" sz="full" idx="1"/>
          </p:nvPr>
        </p:nvSpPr>
        <p:spPr>
          <a:xfrm rot="0">
            <a:off x="457200" y="1981200"/>
            <a:ext cx="8229600" cy="3886200"/>
          </a:xfrm>
          <a:prstGeom prst="rect"/>
          <a:noFill/>
          <a:ln>
            <a:noFill/>
          </a:ln>
        </p:spPr>
        <p:txBody>
          <a:bodyPr bIns="45720" lIns="91440" rIns="91440" tIns="45720"/>
          <a:p>
            <a:pPr lvl="0"/>
            <a:r>
              <a:rPr altLang="en-US" lang="en-US"/>
              <a:t>Click to edit Master text styles</a:t>
            </a:r>
          </a:p>
          <a:p>
            <a:pPr lvl="1"/>
            <a:r>
              <a:rPr altLang="en-US" lang="en-US"/>
              <a:t>Second level</a:t>
            </a:r>
          </a:p>
          <a:p>
            <a:pPr lvl="2"/>
            <a:r>
              <a:rPr altLang="en-US" lang="en-US"/>
              <a:t>Third level</a:t>
            </a:r>
          </a:p>
          <a:p>
            <a:pPr lvl="3"/>
            <a:r>
              <a:rPr altLang="en-US" lang="en-US"/>
              <a:t>Fourth level</a:t>
            </a:r>
          </a:p>
          <a:p>
            <a:pPr lvl="4"/>
            <a:r>
              <a:rPr altLang="en-US" lang="en-US"/>
              <a:t>Fifth level</a:t>
            </a:r>
          </a:p>
        </p:txBody>
      </p:sp>
      <p:sp>
        <p:nvSpPr>
          <p:cNvPr id="1049139" name=""/>
          <p:cNvSpPr/>
          <p:nvPr>
            <p:ph type="dt" sz="half" idx="2"/>
          </p:nvPr>
        </p:nvSpPr>
        <p:spPr>
          <a:xfrm rot="0">
            <a:off x="457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endParaRPr sz="1200"/>
          </a:p>
        </p:txBody>
      </p:sp>
      <p:sp>
        <p:nvSpPr>
          <p:cNvPr id="1049140" name=""/>
          <p:cNvSpPr/>
          <p:nvPr>
            <p:ph type="ftr" sz="quarter" idx="3"/>
          </p:nvPr>
        </p:nvSpPr>
        <p:spPr>
          <a:xfrm rot="0">
            <a:off x="3124200" y="6248400"/>
            <a:ext cx="2895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eaLnBrk="1" hangingPunct="1" latinLnBrk="1" lvl="0"/>
            <a:endParaRPr sz="1200"/>
          </a:p>
        </p:txBody>
      </p:sp>
      <p:sp>
        <p:nvSpPr>
          <p:cNvPr id="1049141" name=""/>
          <p:cNvSpPr/>
          <p:nvPr>
            <p:ph type="sldNum" sz="quarter" idx="4"/>
          </p:nvPr>
        </p:nvSpPr>
        <p:spPr>
          <a:xfrm rot="0">
            <a:off x="6553200" y="6248400"/>
            <a:ext cx="2133600" cy="457200"/>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r" eaLnBrk="1" hangingPunct="1" latinLnBrk="1" lvl="0"/>
            <a:fld id="{566ABCEB-ACFC-4714-9973-3DA970169C29}" type="slidenum">
              <a:rPr sz="1200">
                <a:latin typeface="Arial Black" pitchFamily="34" charset="0"/>
              </a:rPr>
              <a:pPr algn="r" eaLnBrk="1" hangingPunct="1" latinLnBrk="1" lvl="0"/>
            </a:fld>
            <a:endParaRPr sz="1200">
              <a:latin typeface="Arial Black" pitchFamily="34" charset="0"/>
            </a:endParaRPr>
          </a:p>
        </p:txBody>
      </p:sp>
    </p:spTree>
  </p:cSld>
  <p:clrMap accent1="accent1" accent2="accent2" accent3="accent3" accent4="accent4" accent5="accent5" accent6="accent6" bg1="lt1" bg2="dk2" tx1="dk1" tx2="lt2"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dt="0" ftr="0" sldNum="0"/>
  <p:txStyles>
    <p:title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p:titleStyle>
    <p:body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p:bodyStyle>
    <p:other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image" Target="../media/image44.wmf"/><Relationship Id="rId2"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image" Target="../media/image45.wmf"/><Relationship Id="rId2"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jpeg"/><Relationship Id="rId3"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4.jpeg"/><Relationship Id="rId5"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10.wmf"/><Relationship Id="rId3"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image" Target="../media/image11.wmf"/><Relationship Id="rId2" Type="http://schemas.openxmlformats.org/officeDocument/2006/relationships/image" Target="../media/image12.wmf"/><Relationship Id="rId3"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image" Target="../media/image13.wmf"/><Relationship Id="rId2"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5.wmf"/><Relationship Id="rId3"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wmf"/><Relationship Id="rId3" Type="http://schemas.openxmlformats.org/officeDocument/2006/relationships/slideLayout" Target="../slideLayouts/slideLayout7.xml"/><Relationship Id="rId4" Type="http://schemas.openxmlformats.org/officeDocument/2006/relationships/notesSlide" Target="../notesSlides/notesSlide1.xml"/></Relationships>
</file>

<file path=ppt/slides/_rels/slide54.xml.rels><?xml version="1.0" encoding="UTF-8" standalone="yes"?>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slideLayout" Target="../slideLayouts/slideLayout7.xml"/><Relationship Id="rId4" Type="http://schemas.openxmlformats.org/officeDocument/2006/relationships/notesSlide" Target="../notesSlides/notesSlide2.xml"/></Relationships>
</file>

<file path=ppt/slides/_rels/slide55.xml.rels><?xml version="1.0" encoding="UTF-8" standalone="yes"?>
<Relationships xmlns="http://schemas.openxmlformats.org/package/2006/relationships"><Relationship Id="rId1" Type="http://schemas.openxmlformats.org/officeDocument/2006/relationships/image" Target="../media/image22.wmf"/><Relationship Id="rId2" Type="http://schemas.openxmlformats.org/officeDocument/2006/relationships/image" Target="../media/image20.png"/><Relationship Id="rId3" Type="http://schemas.openxmlformats.org/officeDocument/2006/relationships/image" Target="../media/image23.wmf"/><Relationship Id="rId4" Type="http://schemas.openxmlformats.org/officeDocument/2006/relationships/slideLayout" Target="../slideLayouts/slideLayout7.xml"/><Relationship Id="rId5" Type="http://schemas.openxmlformats.org/officeDocument/2006/relationships/notesSlide" Target="../notesSlides/notesSlide3.xml"/></Relationships>
</file>

<file path=ppt/slides/_rels/slide56.xml.rels><?xml version="1.0" encoding="UTF-8" standalone="yes"?>
<Relationships xmlns="http://schemas.openxmlformats.org/package/2006/relationships"><Relationship Id="rId1" Type="http://schemas.openxmlformats.org/officeDocument/2006/relationships/image" Target="../media/image24.wmf"/><Relationship Id="rId2" Type="http://schemas.openxmlformats.org/officeDocument/2006/relationships/image" Target="../media/image25.png"/><Relationship Id="rId3" Type="http://schemas.openxmlformats.org/officeDocument/2006/relationships/slideLayout" Target="../slideLayouts/slideLayout7.xml"/><Relationship Id="rId4" Type="http://schemas.openxmlformats.org/officeDocument/2006/relationships/notesSlide" Target="../notesSlides/notesSlide4.xml"/></Relationships>
</file>

<file path=ppt/slides/_rels/slide57.x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image" Target="../media/image28.wmf"/><Relationship Id="rId4" Type="http://schemas.openxmlformats.org/officeDocument/2006/relationships/image" Target="../media/image29.wmf"/><Relationship Id="rId5" Type="http://schemas.openxmlformats.org/officeDocument/2006/relationships/slideLayout" Target="../slideLayouts/slideLayout7.xml"/><Relationship Id="rId6" Type="http://schemas.openxmlformats.org/officeDocument/2006/relationships/notesSlide" Target="../notesSlides/notesSlide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image" Target="../media/image30.wmf"/><Relationship Id="rId2"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image" Target="../media/image31.wmf"/><Relationship Id="rId2"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image" Target="../media/image32.wmf"/><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image" Target="../media/image33.wmf"/><Relationship Id="rId2"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image" Target="../media/image34.wmf"/><Relationship Id="rId2" Type="http://schemas.openxmlformats.org/officeDocument/2006/relationships/image" Target="../media/image35.wmf"/><Relationship Id="rId3"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image" Target="../media/image36.wmf"/><Relationship Id="rId2" Type="http://schemas.openxmlformats.org/officeDocument/2006/relationships/image" Target="../media/image37.wmf"/><Relationship Id="rId3"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image" Target="../media/image40.wmf"/><Relationship Id="rId2"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image" Target="../media/image42.jpeg"/><Relationship Id="rId2"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1">
  <p:cSld>
    <p:spTree>
      <p:nvGrpSpPr>
        <p:cNvPr id="14" name=""/>
        <p:cNvGrpSpPr/>
        <p:nvPr/>
      </p:nvGrpSpPr>
      <p:grpSpPr>
        <a:xfrm rot="0">
          <a:off x="0" y="0"/>
          <a:ext cx="0" cy="0"/>
          <a:chOff x="0" y="0"/>
          <a:chExt cx="0" cy="0"/>
        </a:xfrm>
      </p:grpSpPr>
      <p:sp>
        <p:nvSpPr>
          <p:cNvPr id="1048591" name=""/>
          <p:cNvSpPr/>
          <p:nvPr>
            <p:ph type="body" sz="full" idx="4294967295"/>
          </p:nvPr>
        </p:nvSpPr>
        <p:spPr>
          <a:xfrm rot="0">
            <a:off x="457200" y="971744"/>
            <a:ext cx="8229600" cy="5977424"/>
          </a:xfrm>
          <a:prstGeom prst="rect"/>
          <a:noFill/>
          <a:ln w="9525" cap="flat" cmpd="sng">
            <a:solidFill>
              <a:schemeClr val="dk1">
                <a:alpha val="100000"/>
              </a:schemeClr>
            </a:solidFill>
            <a:prstDash val="solid"/>
            <a:round/>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indent="0" latinLnBrk="1" lvl="0" marL="0">
              <a:lnSpc>
                <a:spcPct val="150000"/>
              </a:lnSpc>
              <a:buNone/>
            </a:pPr>
            <a:r>
              <a:rPr altLang="zh-CN" b="1" lang="en-US"/>
              <a:t>Anjuman</a:t>
            </a:r>
            <a:r>
              <a:rPr altLang="zh-CN" b="1" lang="en-US"/>
              <a:t> </a:t>
            </a:r>
            <a:r>
              <a:rPr altLang="zh-CN" b="1" lang="en-US"/>
              <a:t>college</a:t>
            </a:r>
            <a:r>
              <a:rPr altLang="zh-CN" b="1" lang="en-US"/>
              <a:t> </a:t>
            </a:r>
            <a:r>
              <a:rPr altLang="zh-CN" b="1" lang="en-US"/>
              <a:t>of</a:t>
            </a:r>
            <a:r>
              <a:rPr altLang="zh-CN" b="1" lang="en-US"/>
              <a:t> </a:t>
            </a:r>
            <a:r>
              <a:rPr altLang="zh-CN" b="1" lang="en-US"/>
              <a:t>engineering</a:t>
            </a:r>
            <a:r>
              <a:rPr altLang="zh-CN" b="1" lang="en-US"/>
              <a:t> </a:t>
            </a:r>
            <a:endParaRPr altLang="en-US" b="1" lang="zh-CN"/>
          </a:p>
          <a:p>
            <a:pPr eaLnBrk="1" hangingPunct="1" indent="0" latinLnBrk="1" lvl="0" marL="0">
              <a:lnSpc>
                <a:spcPct val="150000"/>
              </a:lnSpc>
              <a:buNone/>
            </a:pPr>
            <a:r>
              <a:rPr altLang="zh-CN" b="1" lang="en-US"/>
              <a:t>Department</a:t>
            </a:r>
            <a:r>
              <a:rPr altLang="zh-CN" b="1" lang="en-US"/>
              <a:t> </a:t>
            </a:r>
            <a:r>
              <a:rPr altLang="zh-CN" b="1" lang="en-US"/>
              <a:t>of</a:t>
            </a:r>
            <a:r>
              <a:rPr altLang="zh-CN" b="1" lang="en-US"/>
              <a:t> </a:t>
            </a:r>
            <a:r>
              <a:rPr altLang="zh-CN" b="1" lang="en-US"/>
              <a:t>electronics</a:t>
            </a:r>
            <a:r>
              <a:rPr altLang="zh-CN" b="1" lang="en-US"/>
              <a:t> </a:t>
            </a:r>
            <a:r>
              <a:rPr altLang="zh-CN" b="1" lang="en-US"/>
              <a:t>&amp;</a:t>
            </a:r>
            <a:r>
              <a:rPr altLang="zh-CN" b="1" lang="en-US"/>
              <a:t> </a:t>
            </a:r>
            <a:r>
              <a:rPr altLang="zh-CN" b="1" lang="en-US"/>
              <a:t>telecommunication</a:t>
            </a:r>
            <a:endParaRPr altLang="en-US" b="1" lang="zh-CN"/>
          </a:p>
          <a:p>
            <a:pPr eaLnBrk="1" hangingPunct="1" indent="0" latinLnBrk="1" lvl="0" marL="0">
              <a:lnSpc>
                <a:spcPct val="150000"/>
              </a:lnSpc>
              <a:buNone/>
            </a:pPr>
            <a:r>
              <a:rPr altLang="zh-CN" b="1" lang="en-US"/>
              <a:t>Course</a:t>
            </a:r>
            <a:r>
              <a:rPr altLang="zh-CN" b="1" lang="en-US"/>
              <a:t> </a:t>
            </a:r>
            <a:r>
              <a:rPr altLang="zh-CN" b="1" lang="en-US"/>
              <a:t> </a:t>
            </a:r>
            <a:r>
              <a:rPr altLang="zh-CN" b="1" lang="en-US"/>
              <a:t>Name</a:t>
            </a:r>
            <a:r>
              <a:rPr altLang="zh-CN" b="1" lang="en-US"/>
              <a:t> </a:t>
            </a:r>
            <a:r>
              <a:rPr altLang="zh-CN" b="1" lang="en-US"/>
              <a:t>:</a:t>
            </a:r>
            <a:r>
              <a:rPr altLang="zh-CN" b="1" lang="en-US"/>
              <a:t> </a:t>
            </a:r>
            <a:r>
              <a:rPr altLang="zh-CN" b="1" lang="en-US"/>
              <a:t>Analog</a:t>
            </a:r>
            <a:r>
              <a:rPr altLang="zh-CN" b="1" lang="en-US"/>
              <a:t> </a:t>
            </a:r>
            <a:r>
              <a:rPr altLang="zh-CN" b="1" lang="en-US"/>
              <a:t>circuit</a:t>
            </a:r>
            <a:r>
              <a:rPr altLang="zh-CN" b="1" lang="en-US"/>
              <a:t> </a:t>
            </a:r>
            <a:r>
              <a:rPr altLang="zh-CN" b="1" lang="en-US"/>
              <a:t>design</a:t>
            </a:r>
            <a:r>
              <a:rPr altLang="zh-CN" b="1" lang="en-US"/>
              <a:t> </a:t>
            </a:r>
            <a:endParaRPr altLang="en-US" b="1" lang="zh-CN"/>
          </a:p>
          <a:p>
            <a:pPr eaLnBrk="1" hangingPunct="1" indent="0" latinLnBrk="1" lvl="0" marL="0">
              <a:lnSpc>
                <a:spcPct val="150000"/>
              </a:lnSpc>
              <a:buNone/>
            </a:pPr>
            <a:r>
              <a:rPr b="1" sz="2400"/>
              <a:t>Unit 1 	-   Operational Amplifie</a:t>
            </a:r>
            <a:r>
              <a:rPr b="1" sz="2400" lang="en-US"/>
              <a:t>r</a:t>
            </a:r>
            <a:endParaRPr altLang="en-US" lang="zh-CN"/>
          </a:p>
          <a:p>
            <a:pPr eaLnBrk="1" hangingPunct="1" indent="0" latinLnBrk="1" lvl="0" marL="0">
              <a:lnSpc>
                <a:spcPct val="150000"/>
              </a:lnSpc>
              <a:buNone/>
            </a:pPr>
            <a:r>
              <a:rPr altLang="zh-CN" b="1" sz="2400" lang="en-US"/>
              <a:t>Prepared</a:t>
            </a:r>
            <a:r>
              <a:rPr altLang="zh-CN" b="1" sz="2400" lang="en-US"/>
              <a:t> </a:t>
            </a:r>
            <a:r>
              <a:rPr altLang="zh-CN" b="1" sz="2400" lang="en-US"/>
              <a:t>b</a:t>
            </a:r>
            <a:r>
              <a:rPr altLang="zh-CN" b="1" sz="2400" lang="en-US"/>
              <a:t>y</a:t>
            </a:r>
            <a:r>
              <a:rPr altLang="zh-CN" b="1" sz="2400" lang="en-US"/>
              <a:t>:</a:t>
            </a:r>
            <a:r>
              <a:rPr altLang="zh-CN" b="1" sz="2400" lang="en-US"/>
              <a:t> </a:t>
            </a:r>
            <a:r>
              <a:rPr altLang="zh-CN" b="1" sz="2400" lang="en-US"/>
              <a:t>Mohsina</a:t>
            </a:r>
            <a:r>
              <a:rPr altLang="zh-CN" b="1" sz="2400" lang="en-US"/>
              <a:t> </a:t>
            </a:r>
            <a:r>
              <a:rPr altLang="zh-CN" b="1" sz="2400" lang="en-US"/>
              <a:t>Anjum</a:t>
            </a:r>
            <a:r>
              <a:rPr altLang="zh-CN" b="1" sz="2400" lang="en-US"/>
              <a:t> </a:t>
            </a:r>
            <a:endParaRPr altLang="en-US" lang="zh-CN"/>
          </a:p>
        </p:txBody>
      </p:sp>
    </p:spTree>
  </p:cSld>
  <p:clrMapOvr>
    <a:masterClrMapping/>
  </p:clrMapOvr>
  <p:transition spd="fast" advClick="1">
    <p:cut thruBlk="0"/>
  </p:transition>
  <p:timing/>
</p:sld>
</file>

<file path=ppt/slides/slide10.xml><?xml version="1.0" encoding="utf-8"?>
<p:sld xmlns:a="http://schemas.openxmlformats.org/drawingml/2006/main" xmlns:r="http://schemas.openxmlformats.org/officeDocument/2006/relationships" xmlns:p="http://schemas.openxmlformats.org/presentationml/2006/main" showMasterSp="1">
  <p:cSld>
    <p:spTree>
      <p:nvGrpSpPr>
        <p:cNvPr id="127" name=""/>
        <p:cNvGrpSpPr/>
        <p:nvPr/>
      </p:nvGrpSpPr>
      <p:grpSpPr>
        <a:xfrm rot="0">
          <a:off x="0" y="0"/>
          <a:ext cx="0" cy="0"/>
          <a:chOff x="0" y="0"/>
          <a:chExt cx="0" cy="0"/>
        </a:xfrm>
      </p:grpSpPr>
      <p:sp>
        <p:nvSpPr>
          <p:cNvPr id="1048663" name=""/>
          <p:cNvSpPr/>
          <p:nvPr>
            <p:ph type="title" sz="full" idx="0"/>
          </p:nvPr>
        </p:nvSpPr>
        <p:spPr>
          <a:xfrm rot="0">
            <a:off x="457200" y="457200"/>
            <a:ext cx="8229600" cy="1371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r>
              <a:t>IC Package types</a:t>
            </a:r>
          </a:p>
        </p:txBody>
      </p:sp>
      <p:sp>
        <p:nvSpPr>
          <p:cNvPr id="1048664" name=""/>
          <p:cNvSpPr/>
          <p:nvPr>
            <p:ph type="body" sz="full" idx="1"/>
          </p:nvPr>
        </p:nvSpPr>
        <p:spPr>
          <a:xfrm rot="0">
            <a:off x="457200" y="1981200"/>
            <a:ext cx="8229600" cy="3886200"/>
          </a:xfrm>
          <a:prstGeom prst="rect"/>
          <a:noFill/>
          <a:ln>
            <a:noFill/>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r>
              <a:t>Metal can Package</a:t>
            </a:r>
          </a:p>
          <a:p>
            <a:r>
              <a:t>Dual-in-line</a:t>
            </a:r>
          </a:p>
          <a:p>
            <a:r>
              <a:t>Flat Pack</a:t>
            </a:r>
          </a:p>
        </p:txBody>
      </p:sp>
    </p:spTree>
  </p:cSld>
  <p:clrMapOvr>
    <a:masterClrMapping/>
  </p:clrMapOvr>
  <p:timing/>
</p:sld>
</file>

<file path=ppt/slides/slide100.xml><?xml version="1.0" encoding="utf-8"?>
<p:sld xmlns:a="http://schemas.openxmlformats.org/drawingml/2006/main" xmlns:r="http://schemas.openxmlformats.org/officeDocument/2006/relationships" xmlns:p="http://schemas.openxmlformats.org/presentationml/2006/main" showMasterSp="1">
  <p:cSld>
    <p:spTree>
      <p:nvGrpSpPr>
        <p:cNvPr id="238" name=""/>
        <p:cNvGrpSpPr/>
        <p:nvPr/>
      </p:nvGrpSpPr>
      <p:grpSpPr>
        <a:xfrm rot="0">
          <a:off x="0" y="0"/>
          <a:ext cx="0" cy="0"/>
          <a:chOff x="0" y="0"/>
          <a:chExt cx="0" cy="0"/>
        </a:xfrm>
      </p:grpSpPr>
      <p:sp>
        <p:nvSpPr>
          <p:cNvPr id="1049108" name=""/>
          <p:cNvSpPr txBox="1"/>
          <p:nvPr/>
        </p:nvSpPr>
        <p:spPr>
          <a:xfrm rot="0">
            <a:off x="762000" y="609600"/>
            <a:ext cx="8153400" cy="49004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lvl="0">
              <a:spcBef>
                <a:spcPct val="50000"/>
              </a:spcBef>
            </a:pPr>
            <a:r>
              <a:rPr b="1" sz="2400"/>
              <a:t>Factors affecting parameters of Op-amp</a:t>
            </a:r>
          </a:p>
        </p:txBody>
      </p:sp>
      <p:sp>
        <p:nvSpPr>
          <p:cNvPr id="1049109" name=""/>
          <p:cNvSpPr/>
          <p:nvPr/>
        </p:nvSpPr>
        <p:spPr>
          <a:xfrm rot="0">
            <a:off x="1371600" y="1295400"/>
            <a:ext cx="6705600" cy="0"/>
          </a:xfrm>
          <a:prstGeom prst="line"/>
          <a:noFill/>
          <a:ln w="9525" cap="flat" cmpd="sng">
            <a:solidFill>
              <a:schemeClr val="dk1">
                <a:alpha val="100000"/>
              </a:schemeClr>
            </a:solidFill>
            <a:prstDash val="solid"/>
            <a:round/>
          </a:ln>
        </p:spPr>
      </p:sp>
      <p:sp>
        <p:nvSpPr>
          <p:cNvPr id="1049110" name=""/>
          <p:cNvSpPr/>
          <p:nvPr/>
        </p:nvSpPr>
        <p:spPr>
          <a:xfrm rot="0">
            <a:off x="1371600" y="1295400"/>
            <a:ext cx="0" cy="1143000"/>
          </a:xfrm>
          <a:prstGeom prst="line"/>
          <a:noFill/>
          <a:ln w="9525" cap="flat" cmpd="sng">
            <a:solidFill>
              <a:schemeClr val="dk1">
                <a:alpha val="100000"/>
              </a:schemeClr>
            </a:solidFill>
            <a:prstDash val="solid"/>
            <a:round/>
            <a:tailEnd type="triangle" w="med" len="med"/>
          </a:ln>
        </p:spPr>
      </p:sp>
      <p:sp>
        <p:nvSpPr>
          <p:cNvPr id="1049111" name=""/>
          <p:cNvSpPr/>
          <p:nvPr/>
        </p:nvSpPr>
        <p:spPr>
          <a:xfrm rot="0">
            <a:off x="8077200" y="1295400"/>
            <a:ext cx="0" cy="1143000"/>
          </a:xfrm>
          <a:prstGeom prst="line"/>
          <a:noFill/>
          <a:ln w="9525" cap="flat" cmpd="sng">
            <a:solidFill>
              <a:schemeClr val="dk1">
                <a:alpha val="100000"/>
              </a:schemeClr>
            </a:solidFill>
            <a:prstDash val="solid"/>
            <a:round/>
            <a:tailEnd type="triangle" w="med" len="med"/>
          </a:ln>
        </p:spPr>
      </p:sp>
      <p:sp>
        <p:nvSpPr>
          <p:cNvPr id="1049112" name=""/>
          <p:cNvSpPr/>
          <p:nvPr/>
        </p:nvSpPr>
        <p:spPr>
          <a:xfrm rot="0">
            <a:off x="4648200" y="1295400"/>
            <a:ext cx="0" cy="1143000"/>
          </a:xfrm>
          <a:prstGeom prst="line"/>
          <a:noFill/>
          <a:ln w="9525" cap="flat" cmpd="sng">
            <a:solidFill>
              <a:schemeClr val="dk1">
                <a:alpha val="100000"/>
              </a:schemeClr>
            </a:solidFill>
            <a:prstDash val="solid"/>
            <a:round/>
            <a:tailEnd type="triangle" w="med" len="med"/>
          </a:ln>
        </p:spPr>
      </p:sp>
      <p:sp>
        <p:nvSpPr>
          <p:cNvPr id="1049113" name=""/>
          <p:cNvSpPr txBox="1"/>
          <p:nvPr/>
        </p:nvSpPr>
        <p:spPr>
          <a:xfrm rot="0">
            <a:off x="914400" y="2438400"/>
            <a:ext cx="990600" cy="650875"/>
          </a:xfrm>
          <a:prstGeom prst="rect"/>
          <a:noFill/>
          <a:ln w="9525" cap="flat" cmpd="sng">
            <a:solidFill>
              <a:schemeClr val="dk1">
                <a:alpha val="100000"/>
              </a:schemeClr>
            </a:solidFill>
            <a:prstDash val="solid"/>
            <a:round/>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Supply Voltage</a:t>
            </a:r>
          </a:p>
        </p:txBody>
      </p:sp>
      <p:sp>
        <p:nvSpPr>
          <p:cNvPr id="1049114" name=""/>
          <p:cNvSpPr txBox="1"/>
          <p:nvPr/>
        </p:nvSpPr>
        <p:spPr>
          <a:xfrm rot="0">
            <a:off x="3962400" y="2438400"/>
            <a:ext cx="1295400" cy="376237"/>
          </a:xfrm>
          <a:prstGeom prst="rect"/>
          <a:noFill/>
          <a:ln w="9525" cap="flat" cmpd="sng">
            <a:solidFill>
              <a:schemeClr val="dk1">
                <a:alpha val="100000"/>
              </a:schemeClr>
            </a:solidFill>
            <a:prstDash val="solid"/>
            <a:round/>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Frequency</a:t>
            </a:r>
          </a:p>
        </p:txBody>
      </p:sp>
      <p:sp>
        <p:nvSpPr>
          <p:cNvPr id="1049115" name=""/>
          <p:cNvSpPr txBox="1"/>
          <p:nvPr/>
        </p:nvSpPr>
        <p:spPr>
          <a:xfrm rot="0">
            <a:off x="7162800" y="2438400"/>
            <a:ext cx="1600200" cy="376237"/>
          </a:xfrm>
          <a:prstGeom prst="rect"/>
          <a:noFill/>
          <a:ln w="9525" cap="flat" cmpd="sng">
            <a:solidFill>
              <a:schemeClr val="dk1">
                <a:alpha val="100000"/>
              </a:schemeClr>
            </a:solidFill>
            <a:prstDash val="solid"/>
            <a:round/>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Temperature</a:t>
            </a:r>
          </a:p>
        </p:txBody>
      </p:sp>
      <p:sp>
        <p:nvSpPr>
          <p:cNvPr id="1049116" name=""/>
          <p:cNvSpPr txBox="1"/>
          <p:nvPr/>
        </p:nvSpPr>
        <p:spPr>
          <a:xfrm rot="0">
            <a:off x="304800" y="3276600"/>
            <a:ext cx="2667000" cy="2384488"/>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indent="-342900" lvl="0" marL="342900">
              <a:spcBef>
                <a:spcPct val="50000"/>
              </a:spcBef>
              <a:buFontTx/>
              <a:buAutoNum type="arabicPeriod" startAt="1"/>
            </a:pPr>
            <a:r>
              <a:t>Voltage gain</a:t>
            </a:r>
          </a:p>
          <a:p>
            <a:pPr indent="-342900" lvl="0" marL="342900">
              <a:spcBef>
                <a:spcPct val="50000"/>
              </a:spcBef>
              <a:buFontTx/>
              <a:buAutoNum type="arabicPeriod" startAt="1"/>
            </a:pPr>
            <a:r>
              <a:t>Output Voltage swing</a:t>
            </a:r>
          </a:p>
          <a:p>
            <a:pPr indent="-342900" lvl="0" marL="342900">
              <a:spcBef>
                <a:spcPct val="50000"/>
              </a:spcBef>
              <a:buFontTx/>
              <a:buAutoNum type="arabicPeriod" startAt="1"/>
            </a:pPr>
            <a:r>
              <a:t>Input voltage range</a:t>
            </a:r>
          </a:p>
          <a:p>
            <a:pPr indent="-342900" lvl="0" marL="342900">
              <a:spcBef>
                <a:spcPct val="50000"/>
              </a:spcBef>
              <a:buFontTx/>
              <a:buAutoNum type="arabicPeriod" startAt="1"/>
            </a:pPr>
            <a:r>
              <a:t>Power consumption</a:t>
            </a:r>
          </a:p>
          <a:p>
            <a:pPr indent="-342900" lvl="0" marL="342900">
              <a:spcBef>
                <a:spcPct val="50000"/>
              </a:spcBef>
              <a:buFontTx/>
              <a:buAutoNum type="arabicPeriod" startAt="1"/>
            </a:pPr>
            <a:r>
              <a:t>Input offset current</a:t>
            </a:r>
          </a:p>
        </p:txBody>
      </p:sp>
      <p:sp>
        <p:nvSpPr>
          <p:cNvPr id="1049117" name=""/>
          <p:cNvSpPr txBox="1"/>
          <p:nvPr/>
        </p:nvSpPr>
        <p:spPr>
          <a:xfrm rot="0">
            <a:off x="3505200" y="3124200"/>
            <a:ext cx="2667000" cy="2535250"/>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indent="-342900" lvl="0" marL="342900">
              <a:spcBef>
                <a:spcPct val="50000"/>
              </a:spcBef>
              <a:buFontTx/>
              <a:buAutoNum type="arabicPeriod" startAt="1"/>
            </a:pPr>
            <a:r>
              <a:t>Voltage gain</a:t>
            </a:r>
          </a:p>
          <a:p>
            <a:pPr indent="-342900" lvl="0" marL="342900">
              <a:spcBef>
                <a:spcPct val="50000"/>
              </a:spcBef>
              <a:buFontTx/>
              <a:buAutoNum type="arabicPeriod" startAt="1"/>
            </a:pPr>
            <a:r>
              <a:t>Input resistance</a:t>
            </a:r>
          </a:p>
          <a:p>
            <a:pPr indent="-342900" lvl="0" marL="342900">
              <a:spcBef>
                <a:spcPct val="50000"/>
              </a:spcBef>
              <a:buFontTx/>
              <a:buAutoNum type="arabicPeriod" startAt="1"/>
            </a:pPr>
            <a:r>
              <a:t>Output resistance</a:t>
            </a:r>
          </a:p>
          <a:p>
            <a:pPr indent="-342900" lvl="0" marL="342900">
              <a:spcBef>
                <a:spcPct val="50000"/>
              </a:spcBef>
              <a:buFontTx/>
              <a:buAutoNum type="arabicPeriod" startAt="1"/>
            </a:pPr>
            <a:r>
              <a:t>CMRR</a:t>
            </a:r>
          </a:p>
          <a:p>
            <a:pPr indent="-342900" lvl="0" marL="342900">
              <a:spcBef>
                <a:spcPct val="50000"/>
              </a:spcBef>
              <a:buFontTx/>
              <a:buAutoNum type="arabicPeriod" startAt="1"/>
            </a:pPr>
            <a:r>
              <a:t>Input noise voltage</a:t>
            </a:r>
          </a:p>
          <a:p>
            <a:pPr indent="-342900" lvl="0" marL="342900">
              <a:spcBef>
                <a:spcPct val="50000"/>
              </a:spcBef>
              <a:buFontTx/>
              <a:buAutoNum type="arabicPeriod" startAt="1"/>
            </a:pPr>
            <a:r>
              <a:t>Input noise current</a:t>
            </a:r>
          </a:p>
        </p:txBody>
      </p:sp>
      <p:sp>
        <p:nvSpPr>
          <p:cNvPr id="1049118" name=""/>
          <p:cNvSpPr txBox="1"/>
          <p:nvPr/>
        </p:nvSpPr>
        <p:spPr>
          <a:xfrm rot="0">
            <a:off x="6096000" y="3048000"/>
            <a:ext cx="2819400" cy="324481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indent="-342900" lvl="0" marL="342900">
              <a:spcBef>
                <a:spcPct val="50000"/>
              </a:spcBef>
              <a:buFontTx/>
              <a:buAutoNum type="arabicPeriod" startAt="1"/>
            </a:pPr>
            <a:r>
              <a:t>Input offset current</a:t>
            </a:r>
          </a:p>
          <a:p>
            <a:pPr indent="-342900" lvl="0" marL="342900">
              <a:spcBef>
                <a:spcPct val="50000"/>
              </a:spcBef>
              <a:buFontTx/>
              <a:buAutoNum type="arabicPeriod" startAt="1"/>
            </a:pPr>
            <a:r>
              <a:t>Input offset voltage</a:t>
            </a:r>
          </a:p>
          <a:p>
            <a:pPr indent="-342900" lvl="0" marL="342900">
              <a:spcBef>
                <a:spcPct val="50000"/>
              </a:spcBef>
              <a:buFontTx/>
              <a:buAutoNum type="arabicPeriod" startAt="1"/>
            </a:pPr>
            <a:r>
              <a:t>Input bias current</a:t>
            </a:r>
          </a:p>
          <a:p>
            <a:pPr indent="-342900" lvl="0" marL="342900">
              <a:spcBef>
                <a:spcPct val="50000"/>
              </a:spcBef>
              <a:buFontTx/>
              <a:buAutoNum type="arabicPeriod" startAt="1"/>
            </a:pPr>
            <a:r>
              <a:t>Power consumption</a:t>
            </a:r>
          </a:p>
          <a:p>
            <a:pPr indent="-342900" lvl="0" marL="342900">
              <a:spcBef>
                <a:spcPct val="50000"/>
              </a:spcBef>
              <a:buFontTx/>
              <a:buAutoNum type="arabicPeriod" startAt="1"/>
            </a:pPr>
            <a:r>
              <a:t>Gain-Bandwidth product</a:t>
            </a:r>
          </a:p>
          <a:p>
            <a:pPr indent="-342900" lvl="0" marL="342900">
              <a:spcBef>
                <a:spcPct val="50000"/>
              </a:spcBef>
              <a:buFontTx/>
              <a:buAutoNum type="arabicPeriod" startAt="1"/>
            </a:pPr>
            <a:r>
              <a:t>Slew rate</a:t>
            </a:r>
          </a:p>
          <a:p>
            <a:pPr indent="-342900" lvl="0" marL="342900">
              <a:spcBef>
                <a:spcPct val="50000"/>
              </a:spcBef>
              <a:buFontTx/>
              <a:buAutoNum type="arabicPeriod" startAt="1"/>
            </a:pPr>
            <a:r>
              <a:t>Input resistance</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1">
  <p:cSld>
    <p:spTree>
      <p:nvGrpSpPr>
        <p:cNvPr id="239" name=""/>
        <p:cNvGrpSpPr/>
        <p:nvPr/>
      </p:nvGrpSpPr>
      <p:grpSpPr>
        <a:xfrm rot="0">
          <a:off x="0" y="0"/>
          <a:ext cx="0" cy="0"/>
          <a:chOff x="0" y="0"/>
          <a:chExt cx="0" cy="0"/>
        </a:xfrm>
      </p:grpSpPr>
      <p:sp>
        <p:nvSpPr>
          <p:cNvPr id="1049119" name=""/>
          <p:cNvSpPr/>
          <p:nvPr>
            <p:ph type="title" sz="full" idx="0"/>
          </p:nvPr>
        </p:nvSpPr>
        <p:spPr>
          <a:xfrm rot="0">
            <a:off x="457200" y="457200"/>
            <a:ext cx="8229600" cy="1371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lvl="0"/>
            <a:r>
              <a:rPr b="1" sz="2800"/>
              <a:t>Practical Inverting Amplifier</a:t>
            </a:r>
          </a:p>
        </p:txBody>
      </p:sp>
      <p:pic>
        <p:nvPicPr>
          <p:cNvPr id="2097207" name=""/>
          <p:cNvPicPr>
            <a:picLocks/>
          </p:cNvPicPr>
          <p:nvPr>
            <p:ph sz="quarter" idx="2"/>
          </p:nvPr>
        </p:nvPicPr>
        <p:blipFill>
          <a:blip xmlns:r="http://schemas.openxmlformats.org/officeDocument/2006/relationships" r:embed="rId1"/>
          <a:srcRect l="0" t="0" r="0" b="0"/>
          <a:stretch>
            <a:fillRect/>
          </a:stretch>
        </p:blipFill>
        <p:spPr>
          <a:xfrm rot="0">
            <a:off x="4597400" y="2438400"/>
            <a:ext cx="3175000" cy="995362"/>
          </a:xfrm>
          <a:prstGeom prst="rect"/>
          <a:noFill/>
          <a:ln w="9525" cap="flat" cmpd="sng">
            <a:solidFill>
              <a:schemeClr val="dk1">
                <a:alpha val="100000"/>
              </a:schemeClr>
            </a:solidFill>
            <a:prstDash val="solid"/>
            <a:round/>
          </a:ln>
        </p:spPr>
      </p:pic>
      <p:sp>
        <p:nvSpPr>
          <p:cNvPr id="1049120" name=""/>
          <p:cNvSpPr txBox="1"/>
          <p:nvPr/>
        </p:nvSpPr>
        <p:spPr>
          <a:xfrm rot="0">
            <a:off x="228600" y="2667000"/>
            <a:ext cx="3962400" cy="49004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sz="2400">
                <a:solidFill>
                  <a:srgbClr val="0033CC"/>
                </a:solidFill>
              </a:rPr>
              <a:t>Closed Loop Voltage gain =</a:t>
            </a:r>
            <a:r>
              <a:t>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1">
  <p:cSld>
    <p:spTree>
      <p:nvGrpSpPr>
        <p:cNvPr id="240" name=""/>
        <p:cNvGrpSpPr/>
        <p:nvPr/>
      </p:nvGrpSpPr>
      <p:grpSpPr>
        <a:xfrm rot="0">
          <a:off x="0" y="0"/>
          <a:ext cx="0" cy="0"/>
          <a:chOff x="0" y="0"/>
          <a:chExt cx="0" cy="0"/>
        </a:xfrm>
      </p:grpSpPr>
      <p:sp>
        <p:nvSpPr>
          <p:cNvPr id="1049121" name=""/>
          <p:cNvSpPr/>
          <p:nvPr>
            <p:ph type="title" sz="quarter" idx="0"/>
          </p:nvPr>
        </p:nvSpPr>
        <p:spPr>
          <a:xfrm rot="0">
            <a:off x="457200" y="457200"/>
            <a:ext cx="8229600" cy="1371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lvl="0"/>
            <a:r>
              <a:rPr b="1" sz="2800"/>
              <a:t>Practical Non-Inverting Amplifier</a:t>
            </a:r>
          </a:p>
        </p:txBody>
      </p:sp>
      <p:sp>
        <p:nvSpPr>
          <p:cNvPr id="1049122" name=""/>
          <p:cNvSpPr/>
          <p:nvPr>
            <p:ph sz="quarter" idx="2"/>
          </p:nvPr>
        </p:nvSpPr>
        <p:spPr>
          <a:xfrm rot="0">
            <a:off x="5267325" y="1981200"/>
            <a:ext cx="2800350" cy="1866900"/>
          </a:xfrm>
          <a:prstGeom prst="rect"/>
          <a:noFill/>
          <a:ln>
            <a:noFill/>
          </a:ln>
        </p:spPr>
        <p:txBody>
          <a:bodyPr bIns="45720" lIns="91440" rIns="91440" tIns="45720"/>
          <a:p/>
        </p:txBody>
      </p:sp>
      <p:pic>
        <p:nvPicPr>
          <p:cNvPr id="2097208" name=""/>
          <p:cNvPicPr>
            <a:picLocks/>
          </p:cNvPicPr>
          <p:nvPr>
            <p:ph sz="quarter" idx="3"/>
          </p:nvPr>
        </p:nvPicPr>
        <p:blipFill>
          <a:blip xmlns:r="http://schemas.openxmlformats.org/officeDocument/2006/relationships" r:embed="rId1"/>
          <a:srcRect l="0" t="0" r="0" b="0"/>
          <a:stretch>
            <a:fillRect/>
          </a:stretch>
        </p:blipFill>
        <p:spPr>
          <a:xfrm rot="0">
            <a:off x="4800600" y="2743200"/>
            <a:ext cx="2438400" cy="827087"/>
          </a:xfrm>
          <a:prstGeom prst="rect"/>
          <a:noFill/>
          <a:ln w="9525" cap="flat" cmpd="sng">
            <a:solidFill>
              <a:schemeClr val="dk1">
                <a:alpha val="100000"/>
              </a:schemeClr>
            </a:solidFill>
            <a:prstDash val="solid"/>
            <a:round/>
          </a:ln>
        </p:spPr>
      </p:pic>
      <p:sp>
        <p:nvSpPr>
          <p:cNvPr id="1049123" name=""/>
          <p:cNvSpPr txBox="1"/>
          <p:nvPr/>
        </p:nvSpPr>
        <p:spPr>
          <a:xfrm rot="0">
            <a:off x="533400" y="2743200"/>
            <a:ext cx="3962400" cy="49004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sz="2400">
                <a:solidFill>
                  <a:srgbClr val="0033CC"/>
                </a:solidFill>
              </a:rPr>
              <a:t>Closed Loop Voltage gain =</a:t>
            </a:r>
            <a:r>
              <a:t>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1">
  <p:cSld>
    <p:spTree>
      <p:nvGrpSpPr>
        <p:cNvPr id="241" name=""/>
        <p:cNvGrpSpPr/>
        <p:nvPr/>
      </p:nvGrpSpPr>
      <p:grpSpPr>
        <a:xfrm rot="0">
          <a:off x="0" y="0"/>
          <a:ext cx="0" cy="0"/>
          <a:chOff x="0" y="0"/>
          <a:chExt cx="0" cy="0"/>
        </a:xfrm>
      </p:grpSpPr>
      <p:sp>
        <p:nvSpPr>
          <p:cNvPr id="1049124" name=""/>
          <p:cNvSpPr/>
          <p:nvPr>
            <p:ph type="body" sz="full" idx="1"/>
          </p:nvPr>
        </p:nvSpPr>
        <p:spPr>
          <a:xfrm rot="0">
            <a:off x="1295400" y="2590800"/>
            <a:ext cx="6324600" cy="914400"/>
          </a:xfrm>
          <a:prstGeom prst="rect"/>
          <a:noFill/>
          <a:ln>
            <a:noFill/>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algn="ctr" lvl="0">
              <a:buNone/>
            </a:pPr>
            <a:r>
              <a:rPr sz="4000" i="1">
                <a:solidFill>
                  <a:srgbClr val="0033CC"/>
                </a:solidFill>
              </a:rPr>
              <a:t>The End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1">
  <p:cSld>
    <p:spTree>
      <p:nvGrpSpPr>
        <p:cNvPr id="128" name=""/>
        <p:cNvGrpSpPr/>
        <p:nvPr/>
      </p:nvGrpSpPr>
      <p:grpSpPr>
        <a:xfrm rot="0">
          <a:off x="0" y="0"/>
          <a:ext cx="0" cy="0"/>
          <a:chOff x="0" y="0"/>
          <a:chExt cx="0" cy="0"/>
        </a:xfrm>
      </p:grpSpPr>
      <p:sp>
        <p:nvSpPr>
          <p:cNvPr id="1048665" name=""/>
          <p:cNvSpPr/>
          <p:nvPr>
            <p:ph type="title" sz="full" idx="0"/>
          </p:nvPr>
        </p:nvSpPr>
        <p:spPr>
          <a:xfrm rot="0">
            <a:off x="457200" y="457200"/>
            <a:ext cx="8229600" cy="1371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r>
              <a:t>Metal can Packages</a:t>
            </a:r>
          </a:p>
        </p:txBody>
      </p:sp>
      <p:sp>
        <p:nvSpPr>
          <p:cNvPr id="1048666" name=""/>
          <p:cNvSpPr/>
          <p:nvPr>
            <p:ph type="body" sz="full" idx="1"/>
          </p:nvPr>
        </p:nvSpPr>
        <p:spPr>
          <a:xfrm rot="0">
            <a:off x="457200" y="1981200"/>
            <a:ext cx="8229600" cy="3886200"/>
          </a:xfrm>
          <a:prstGeom prst="rect"/>
          <a:noFill/>
          <a:ln>
            <a:noFill/>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lvl="0"/>
            <a:r>
              <a:t>The metal sealing plane is at the bottom over which the chip is bounded</a:t>
            </a:r>
          </a:p>
          <a:p>
            <a:pPr lvl="0"/>
            <a:r>
              <a:t>It is also called </a:t>
            </a:r>
            <a:r>
              <a:rPr b="1"/>
              <a:t>transistor pack</a:t>
            </a:r>
          </a:p>
          <a:p>
            <a:pPr lvl="0"/>
          </a:p>
        </p:txBody>
      </p:sp>
      <p:pic>
        <p:nvPicPr>
          <p:cNvPr id="2097158" name=""/>
          <p:cNvPicPr>
            <a:picLocks/>
          </p:cNvPicPr>
          <p:nvPr/>
        </p:nvPicPr>
        <p:blipFill>
          <a:blip xmlns:r="http://schemas.openxmlformats.org/officeDocument/2006/relationships" r:embed="rId1"/>
          <a:srcRect l="0" t="0" r="0" b="0"/>
          <a:stretch>
            <a:fillRect/>
          </a:stretch>
        </p:blipFill>
        <p:spPr>
          <a:xfrm rot="0">
            <a:off x="3657600" y="3733800"/>
            <a:ext cx="2438400" cy="2390775"/>
          </a:xfrm>
          <a:prstGeom prst="rect"/>
          <a:noFill/>
          <a:ln>
            <a:noFill/>
          </a:ln>
        </p:spPr>
      </p:pic>
    </p:spTree>
  </p:cSld>
  <p:clrMapOvr>
    <a:masterClrMapping/>
  </p:clrMapOvr>
  <p:timing/>
</p:sld>
</file>

<file path=ppt/slides/slide12.xml><?xml version="1.0" encoding="utf-8"?>
<p:sld xmlns:a="http://schemas.openxmlformats.org/drawingml/2006/main" xmlns:r="http://schemas.openxmlformats.org/officeDocument/2006/relationships" xmlns:p="http://schemas.openxmlformats.org/presentationml/2006/main" showMasterSp="1">
  <p:cSld>
    <p:spTree>
      <p:nvGrpSpPr>
        <p:cNvPr id="129" name=""/>
        <p:cNvGrpSpPr/>
        <p:nvPr/>
      </p:nvGrpSpPr>
      <p:grpSpPr>
        <a:xfrm rot="0">
          <a:off x="0" y="0"/>
          <a:ext cx="0" cy="0"/>
          <a:chOff x="0" y="0"/>
          <a:chExt cx="0" cy="0"/>
        </a:xfrm>
      </p:grpSpPr>
      <p:sp>
        <p:nvSpPr>
          <p:cNvPr id="1048667" name=""/>
          <p:cNvSpPr/>
          <p:nvPr>
            <p:ph type="title" sz="full" idx="0"/>
          </p:nvPr>
        </p:nvSpPr>
        <p:spPr>
          <a:xfrm rot="0">
            <a:off x="457200" y="457200"/>
            <a:ext cx="8229600" cy="1371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r>
              <a:rPr altLang="en-US" lang="en-US"/>
              <a:t>Doul</a:t>
            </a:r>
            <a:r>
              <a:rPr altLang="en-US" lang="en-US"/>
              <a:t>-in-line Package</a:t>
            </a:r>
          </a:p>
        </p:txBody>
      </p:sp>
      <p:sp>
        <p:nvSpPr>
          <p:cNvPr id="1048668" name=""/>
          <p:cNvSpPr/>
          <p:nvPr>
            <p:ph type="body" sz="full" idx="1"/>
          </p:nvPr>
        </p:nvSpPr>
        <p:spPr>
          <a:xfrm rot="0">
            <a:off x="457200" y="1981200"/>
            <a:ext cx="8229600" cy="3886200"/>
          </a:xfrm>
          <a:prstGeom prst="rect"/>
          <a:noFill/>
          <a:ln>
            <a:noFill/>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lvl="0"/>
            <a:r>
              <a:rPr altLang="en-US" lang="en-US"/>
              <a:t>The chip is mounted inside a plastic or ceramic case</a:t>
            </a:r>
          </a:p>
          <a:p>
            <a:pPr lvl="0"/>
            <a:r>
              <a:rPr altLang="en-US" lang="en-US"/>
              <a:t>The 8 pin Dip is called </a:t>
            </a:r>
            <a:r>
              <a:rPr altLang="en-US" b="1" lang="en-US"/>
              <a:t>MiniDIP</a:t>
            </a:r>
            <a:r>
              <a:rPr altLang="en-US" b="1" lang="en-US"/>
              <a:t> </a:t>
            </a:r>
            <a:r>
              <a:rPr altLang="en-US" lang="en-US"/>
              <a:t>and also available with 12, 14, 16, 20pins</a:t>
            </a:r>
          </a:p>
        </p:txBody>
      </p:sp>
      <p:pic>
        <p:nvPicPr>
          <p:cNvPr id="2097159" name=""/>
          <p:cNvPicPr>
            <a:picLocks/>
          </p:cNvPicPr>
          <p:nvPr/>
        </p:nvPicPr>
        <p:blipFill>
          <a:blip xmlns:r="http://schemas.openxmlformats.org/officeDocument/2006/relationships" r:embed="rId1"/>
          <a:srcRect l="0" t="0" r="0" b="0"/>
          <a:stretch>
            <a:fillRect/>
          </a:stretch>
        </p:blipFill>
        <p:spPr>
          <a:xfrm rot="0">
            <a:off x="4953000" y="4267200"/>
            <a:ext cx="2819400" cy="2178050"/>
          </a:xfrm>
          <a:prstGeom prst="rect"/>
          <a:noFill/>
          <a:ln>
            <a:noFill/>
          </a:ln>
        </p:spPr>
      </p:pic>
      <p:pic>
        <p:nvPicPr>
          <p:cNvPr id="2097160" name=""/>
          <p:cNvPicPr>
            <a:picLocks/>
          </p:cNvPicPr>
          <p:nvPr/>
        </p:nvPicPr>
        <p:blipFill>
          <a:blip xmlns:r="http://schemas.openxmlformats.org/officeDocument/2006/relationships" r:embed="rId2"/>
          <a:srcRect l="0" t="0" r="0" b="0"/>
          <a:stretch>
            <a:fillRect/>
          </a:stretch>
        </p:blipFill>
        <p:spPr>
          <a:xfrm rot="0">
            <a:off x="1828800" y="4419600"/>
            <a:ext cx="2209800" cy="1638300"/>
          </a:xfrm>
          <a:prstGeom prst="rect"/>
          <a:noFill/>
          <a:ln>
            <a:noFill/>
          </a:ln>
        </p:spPr>
      </p:pic>
    </p:spTree>
  </p:cSld>
  <p:clrMapOvr>
    <a:masterClrMapping/>
  </p:clrMapOvr>
  <p:timing/>
</p:sld>
</file>

<file path=ppt/slides/slide13.xml><?xml version="1.0" encoding="utf-8"?>
<p:sld xmlns:a="http://schemas.openxmlformats.org/drawingml/2006/main" xmlns:r="http://schemas.openxmlformats.org/officeDocument/2006/relationships" xmlns:p="http://schemas.openxmlformats.org/presentationml/2006/main" showMasterSp="1">
  <p:cSld>
    <p:spTree>
      <p:nvGrpSpPr>
        <p:cNvPr id="130" name=""/>
        <p:cNvGrpSpPr/>
        <p:nvPr/>
      </p:nvGrpSpPr>
      <p:grpSpPr>
        <a:xfrm rot="0">
          <a:off x="0" y="0"/>
          <a:ext cx="0" cy="0"/>
          <a:chOff x="0" y="0"/>
          <a:chExt cx="0" cy="0"/>
        </a:xfrm>
      </p:grpSpPr>
      <p:sp>
        <p:nvSpPr>
          <p:cNvPr id="1048669" name=""/>
          <p:cNvSpPr/>
          <p:nvPr>
            <p:ph type="title" sz="full" idx="0"/>
          </p:nvPr>
        </p:nvSpPr>
        <p:spPr>
          <a:xfrm rot="0">
            <a:off x="457200" y="457200"/>
            <a:ext cx="8229600" cy="1371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r>
              <a:t>Flat pack</a:t>
            </a:r>
          </a:p>
        </p:txBody>
      </p:sp>
      <p:sp>
        <p:nvSpPr>
          <p:cNvPr id="1048670" name=""/>
          <p:cNvSpPr/>
          <p:nvPr>
            <p:ph type="body" sz="full" idx="1"/>
          </p:nvPr>
        </p:nvSpPr>
        <p:spPr>
          <a:xfrm rot="0">
            <a:off x="457200" y="1981200"/>
            <a:ext cx="8229600" cy="3886200"/>
          </a:xfrm>
          <a:prstGeom prst="rect"/>
          <a:noFill/>
          <a:ln>
            <a:noFill/>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r>
              <a:t>The chip is enclosed in a rectangular ceramic case</a:t>
            </a:r>
          </a:p>
        </p:txBody>
      </p:sp>
      <p:pic>
        <p:nvPicPr>
          <p:cNvPr id="2097161" name=""/>
          <p:cNvPicPr>
            <a:picLocks/>
          </p:cNvPicPr>
          <p:nvPr/>
        </p:nvPicPr>
        <p:blipFill>
          <a:blip xmlns:r="http://schemas.openxmlformats.org/officeDocument/2006/relationships" r:embed="rId1"/>
          <a:srcRect l="0" t="0" r="0" b="0"/>
          <a:stretch>
            <a:fillRect/>
          </a:stretch>
        </p:blipFill>
        <p:spPr>
          <a:xfrm rot="0">
            <a:off x="4724400" y="3200400"/>
            <a:ext cx="2057400" cy="2039937"/>
          </a:xfrm>
          <a:prstGeom prst="rect"/>
          <a:noFill/>
          <a:ln>
            <a:noFill/>
          </a:ln>
        </p:spPr>
      </p:pic>
    </p:spTree>
  </p:cSld>
  <p:clrMapOvr>
    <a:masterClrMapping/>
  </p:clrMapOvr>
  <p:timing/>
</p:sld>
</file>

<file path=ppt/slides/slide14.xml><?xml version="1.0" encoding="utf-8"?>
<p:sld xmlns:a="http://schemas.openxmlformats.org/drawingml/2006/main" xmlns:r="http://schemas.openxmlformats.org/officeDocument/2006/relationships" xmlns:p="http://schemas.openxmlformats.org/presentationml/2006/main" showMasterSp="1">
  <p:cSld>
    <p:spTree>
      <p:nvGrpSpPr>
        <p:cNvPr id="131" name=""/>
        <p:cNvGrpSpPr/>
        <p:nvPr/>
      </p:nvGrpSpPr>
      <p:grpSpPr>
        <a:xfrm rot="0">
          <a:off x="0" y="0"/>
          <a:ext cx="0" cy="0"/>
          <a:chOff x="0" y="0"/>
          <a:chExt cx="0" cy="0"/>
        </a:xfrm>
      </p:grpSpPr>
      <p:sp>
        <p:nvSpPr>
          <p:cNvPr id="1048671" name=""/>
          <p:cNvSpPr txBox="1"/>
          <p:nvPr/>
        </p:nvSpPr>
        <p:spPr>
          <a:xfrm rot="0">
            <a:off x="2514600" y="762000"/>
            <a:ext cx="3733800" cy="49004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b="1" sz="2400"/>
              <a:t>Selection of IC Package</a:t>
            </a:r>
          </a:p>
        </p:txBody>
      </p:sp>
      <p:graphicFrame>
        <p:nvGraphicFramePr>
          <p:cNvPr id="4194306" name=""/>
          <p:cNvGraphicFramePr>
            <a:graphicFrameLocks/>
          </p:cNvGraphicFramePr>
          <p:nvPr/>
        </p:nvGraphicFramePr>
        <p:xfrm rot="0">
          <a:off x="1219200" y="1524000"/>
          <a:ext cx="6629400" cy="5075237"/>
        </p:xfrm>
        <a:graphic>
          <a:graphicData uri="http://schemas.openxmlformats.org/drawingml/2006/table">
            <a:tbl>
              <a:tblPr/>
              <a:tblGrid>
                <a:gridCol w="1600200"/>
                <a:gridCol w="5029200"/>
              </a:tblGrid>
              <a:tr h="533399">
                <a:tc>
                  <a:txBody>
                    <a:bodyPr/>
                    <a:p>
                      <a:pPr algn="ctr" eaLnBrk="1" hangingPunct="1" indent="0" latinLnBrk="1" lvl="0" marL="0">
                        <a:buFont typeface="Wingdings" pitchFamily="2" charset="2"/>
                        <a:buNone/>
                      </a:pPr>
                      <a:r>
                        <a:rPr sz="2000">
                          <a:solidFill>
                            <a:schemeClr val="dk1"/>
                          </a:solidFill>
                        </a:rPr>
                        <a:t>Type</a:t>
                      </a:r>
                    </a:p>
                  </a:txBody>
                  <a:tcPr marL="91440" marR="91440" marT="45720" marB="45720">
                    <a:lnL w="28575" cap="flat" cmpd="sng">
                      <a:solidFill>
                        <a:schemeClr val="dk1">
                          <a:alpha val="100000"/>
                        </a:schemeClr>
                      </a:solidFill>
                      <a:prstDash val="solid"/>
                      <a:round/>
                    </a:lnL>
                    <a:lnR w="12700" cap="flat" cmpd="sng">
                      <a:solidFill>
                        <a:schemeClr val="dk1">
                          <a:alpha val="100000"/>
                        </a:schemeClr>
                      </a:solidFill>
                      <a:prstDash val="solid"/>
                      <a:round/>
                    </a:lnR>
                    <a:lnT w="28575"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algn="ctr" eaLnBrk="1" hangingPunct="1" indent="0" latinLnBrk="1" lvl="0" marL="0">
                        <a:buFont typeface="Wingdings" pitchFamily="2" charset="2"/>
                        <a:buNone/>
                      </a:pPr>
                      <a:r>
                        <a:rPr sz="2000">
                          <a:solidFill>
                            <a:schemeClr val="dk1"/>
                          </a:solidFill>
                        </a:rPr>
                        <a:t>Criteria</a:t>
                      </a:r>
                    </a:p>
                  </a:txBody>
                  <a:tcPr marL="91440" marR="91440" marT="45720" marB="45720">
                    <a:lnL w="12700" cap="flat" cmpd="sng">
                      <a:solidFill>
                        <a:schemeClr val="dk1">
                          <a:alpha val="100000"/>
                        </a:schemeClr>
                      </a:solidFill>
                      <a:prstDash val="solid"/>
                      <a:round/>
                    </a:lnL>
                    <a:lnR w="28575" cap="flat" cmpd="sng">
                      <a:solidFill>
                        <a:schemeClr val="dk1">
                          <a:alpha val="100000"/>
                        </a:schemeClr>
                      </a:solidFill>
                      <a:prstDash val="solid"/>
                      <a:round/>
                    </a:lnR>
                    <a:lnT w="28575" cap="flat" cmpd="sng">
                      <a:solidFill>
                        <a:schemeClr val="dk1">
                          <a:alpha val="100000"/>
                        </a:schemeClr>
                      </a:solidFill>
                      <a:prstDash val="solid"/>
                      <a:round/>
                    </a:lnT>
                    <a:lnB w="12700" cap="flat" cmpd="sng">
                      <a:solidFill>
                        <a:schemeClr val="dk1">
                          <a:alpha val="100000"/>
                        </a:schemeClr>
                      </a:solidFill>
                      <a:prstDash val="solid"/>
                      <a:round/>
                    </a:lnB>
                    <a:noFill/>
                  </a:tcPr>
                </a:tc>
              </a:tr>
              <a:tr h="1371599">
                <a:tc>
                  <a:txBody>
                    <a:bodyPr/>
                    <a:p>
                      <a:pPr algn="ctr" eaLnBrk="1" hangingPunct="1" indent="0" latinLnBrk="1" lvl="0" marL="0">
                        <a:buFont typeface="Wingdings" pitchFamily="2" charset="2"/>
                        <a:buNone/>
                      </a:pPr>
                      <a:r>
                        <a:rPr sz="2000">
                          <a:solidFill>
                            <a:schemeClr val="dk1"/>
                          </a:solidFill>
                        </a:rPr>
                        <a:t>Metal can package</a:t>
                      </a:r>
                    </a:p>
                  </a:txBody>
                  <a:tcPr marL="91440" marR="91440" marT="45720" marB="45720">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eaLnBrk="1" hangingPunct="1" indent="-533400" latinLnBrk="1" lvl="0" marL="533400">
                        <a:buFont typeface="Wingdings" pitchFamily="2" charset="2"/>
                        <a:buAutoNum type="arabicPeriod" startAt="1"/>
                      </a:pPr>
                      <a:r>
                        <a:rPr sz="2000">
                          <a:solidFill>
                            <a:schemeClr val="dk1"/>
                          </a:solidFill>
                        </a:rPr>
                        <a:t>Heat dissipation is important</a:t>
                      </a:r>
                    </a:p>
                    <a:p>
                      <a:pPr eaLnBrk="1" hangingPunct="1" indent="-533400" latinLnBrk="1" lvl="0" marL="533400">
                        <a:buFont typeface="Wingdings" pitchFamily="2" charset="2"/>
                        <a:buAutoNum type="arabicPeriod" startAt="1"/>
                      </a:pPr>
                      <a:r>
                        <a:rPr sz="2000">
                          <a:solidFill>
                            <a:schemeClr val="dk1"/>
                          </a:solidFill>
                        </a:rPr>
                        <a:t>For high power applications like power amplifiers, voltage regulators etc.</a:t>
                      </a:r>
                    </a:p>
                  </a:txBody>
                  <a:tcPr marL="91440" marR="91440" marT="45720" marB="45720">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r>
              <a:tr h="2041524">
                <a:tc>
                  <a:txBody>
                    <a:bodyPr/>
                    <a:p>
                      <a:pPr algn="ctr" eaLnBrk="1" hangingPunct="1" indent="0" latinLnBrk="1" lvl="0" marL="0">
                        <a:buFont typeface="Wingdings" pitchFamily="2" charset="2"/>
                        <a:buNone/>
                      </a:pPr>
                      <a:r>
                        <a:rPr sz="2000">
                          <a:solidFill>
                            <a:schemeClr val="dk1"/>
                          </a:solidFill>
                        </a:rPr>
                        <a:t>DIP</a:t>
                      </a:r>
                    </a:p>
                  </a:txBody>
                  <a:tcPr marL="91440" marR="91440" marT="45720" marB="45720">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eaLnBrk="1" hangingPunct="1" indent="-533400" latinLnBrk="1" lvl="0" marL="533400">
                        <a:buFont typeface="Wingdings" pitchFamily="2" charset="2"/>
                        <a:buAutoNum type="arabicPeriod" startAt="1"/>
                      </a:pPr>
                      <a:r>
                        <a:rPr sz="2000">
                          <a:solidFill>
                            <a:schemeClr val="dk1"/>
                          </a:solidFill>
                        </a:rPr>
                        <a:t>For experimental or bread boarding purposes as easy to mount</a:t>
                      </a:r>
                    </a:p>
                    <a:p>
                      <a:pPr eaLnBrk="1" hangingPunct="1" indent="-533400" latinLnBrk="1" lvl="0" marL="533400">
                        <a:buFont typeface="Wingdings" pitchFamily="2" charset="2"/>
                        <a:buAutoNum type="arabicPeriod" startAt="1"/>
                      </a:pPr>
                      <a:r>
                        <a:rPr sz="2000">
                          <a:solidFill>
                            <a:schemeClr val="dk1"/>
                          </a:solidFill>
                        </a:rPr>
                        <a:t>If bending or soldering of the leads is not required</a:t>
                      </a:r>
                    </a:p>
                    <a:p>
                      <a:pPr eaLnBrk="1" hangingPunct="1" indent="-533400" latinLnBrk="1" lvl="0" marL="533400">
                        <a:buFont typeface="Wingdings" pitchFamily="2" charset="2"/>
                        <a:buAutoNum type="arabicPeriod" startAt="1"/>
                      </a:pPr>
                      <a:r>
                        <a:rPr sz="2000">
                          <a:solidFill>
                            <a:schemeClr val="dk1"/>
                          </a:solidFill>
                        </a:rPr>
                        <a:t>Suitable for printed circuit boards as lead spacing is more</a:t>
                      </a:r>
                    </a:p>
                  </a:txBody>
                  <a:tcPr marL="91440" marR="91440" marT="45720" marB="45720">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r>
              <a:tr h="1128712">
                <a:tc>
                  <a:txBody>
                    <a:bodyPr/>
                    <a:p>
                      <a:pPr algn="ctr" eaLnBrk="1" hangingPunct="1" indent="0" latinLnBrk="1" lvl="0" marL="0">
                        <a:buFont typeface="Wingdings" pitchFamily="2" charset="2"/>
                        <a:buNone/>
                      </a:pPr>
                      <a:r>
                        <a:rPr sz="2000">
                          <a:solidFill>
                            <a:schemeClr val="dk1"/>
                          </a:solidFill>
                        </a:rPr>
                        <a:t>Flat pack</a:t>
                      </a:r>
                    </a:p>
                  </a:txBody>
                  <a:tcPr marL="91440" marR="91440" marT="45720" marB="45720">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28575" cap="flat" cmpd="sng">
                      <a:solidFill>
                        <a:schemeClr val="dk1">
                          <a:alpha val="100000"/>
                        </a:schemeClr>
                      </a:solidFill>
                      <a:prstDash val="solid"/>
                      <a:round/>
                    </a:lnB>
                    <a:noFill/>
                  </a:tcPr>
                </a:tc>
                <a:tc>
                  <a:txBody>
                    <a:bodyPr/>
                    <a:p>
                      <a:pPr eaLnBrk="1" hangingPunct="1" indent="-533400" latinLnBrk="1" lvl="0" marL="533400">
                        <a:buFont typeface="Wingdings" pitchFamily="2" charset="2"/>
                        <a:buAutoNum type="arabicPeriod" startAt="1"/>
                      </a:pPr>
                      <a:r>
                        <a:rPr sz="2000">
                          <a:solidFill>
                            <a:schemeClr val="dk1"/>
                          </a:solidFill>
                        </a:rPr>
                        <a:t>More reliability is required</a:t>
                      </a:r>
                    </a:p>
                    <a:p>
                      <a:pPr eaLnBrk="1" hangingPunct="1" indent="-533400" latinLnBrk="1" lvl="0" marL="533400">
                        <a:buFont typeface="Wingdings" pitchFamily="2" charset="2"/>
                        <a:buAutoNum type="arabicPeriod" startAt="1"/>
                      </a:pPr>
                      <a:r>
                        <a:rPr sz="2000">
                          <a:solidFill>
                            <a:schemeClr val="dk1"/>
                          </a:solidFill>
                        </a:rPr>
                        <a:t>Light in weight</a:t>
                      </a:r>
                    </a:p>
                    <a:p>
                      <a:pPr eaLnBrk="1" hangingPunct="1" indent="-533400" latinLnBrk="1" lvl="0" marL="533400">
                        <a:buFont typeface="Wingdings" pitchFamily="2" charset="2"/>
                        <a:buAutoNum type="arabicPeriod" startAt="1"/>
                      </a:pPr>
                      <a:r>
                        <a:rPr sz="2000">
                          <a:solidFill>
                            <a:schemeClr val="dk1"/>
                          </a:solidFill>
                        </a:rPr>
                        <a:t>Suited for airborne applications</a:t>
                      </a:r>
                    </a:p>
                  </a:txBody>
                  <a:tcPr marL="91440" marR="91440" marT="45720" marB="45720">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28575" cap="flat" cmpd="sng">
                      <a:solidFill>
                        <a:schemeClr val="dk1">
                          <a:alpha val="100000"/>
                        </a:schemeClr>
                      </a:solidFill>
                      <a:prstDash val="solid"/>
                      <a:round/>
                    </a:lnB>
                    <a:noFill/>
                  </a:tcPr>
                </a:tc>
              </a:tr>
            </a:tbl>
          </a:graphicData>
        </a:graphic>
      </p:graphicFrame>
    </p:spTree>
  </p:cSld>
  <p:clrMapOvr>
    <a:masterClrMapping/>
  </p:clrMapOvr>
  <p:timing/>
</p:sld>
</file>

<file path=ppt/slides/slide15.xml><?xml version="1.0" encoding="utf-8"?>
<p:sld xmlns:a="http://schemas.openxmlformats.org/drawingml/2006/main" xmlns:r="http://schemas.openxmlformats.org/officeDocument/2006/relationships" xmlns:p="http://schemas.openxmlformats.org/presentationml/2006/main" showMasterSp="1">
  <p:cSld>
    <p:spTree>
      <p:nvGrpSpPr>
        <p:cNvPr id="133" name=""/>
        <p:cNvGrpSpPr/>
        <p:nvPr/>
      </p:nvGrpSpPr>
      <p:grpSpPr>
        <a:xfrm rot="0">
          <a:off x="0" y="0"/>
          <a:ext cx="0" cy="0"/>
          <a:chOff x="0" y="0"/>
          <a:chExt cx="0" cy="0"/>
        </a:xfrm>
      </p:grpSpPr>
      <p:pic>
        <p:nvPicPr>
          <p:cNvPr id="2097162" name=""/>
          <p:cNvPicPr>
            <a:picLocks/>
          </p:cNvPicPr>
          <p:nvPr/>
        </p:nvPicPr>
        <p:blipFill>
          <a:blip xmlns:r="http://schemas.openxmlformats.org/officeDocument/2006/relationships" r:embed="rId1"/>
          <a:srcRect l="0" t="0" r="0" b="0"/>
          <a:stretch>
            <a:fillRect/>
          </a:stretch>
        </p:blipFill>
        <p:spPr>
          <a:xfrm rot="0">
            <a:off x="685800" y="1447800"/>
            <a:ext cx="2438400" cy="2390775"/>
          </a:xfrm>
          <a:prstGeom prst="rect"/>
          <a:noFill/>
          <a:ln>
            <a:noFill/>
          </a:ln>
        </p:spPr>
      </p:pic>
      <p:pic>
        <p:nvPicPr>
          <p:cNvPr id="2097163" name=""/>
          <p:cNvPicPr>
            <a:picLocks/>
          </p:cNvPicPr>
          <p:nvPr/>
        </p:nvPicPr>
        <p:blipFill>
          <a:blip xmlns:r="http://schemas.openxmlformats.org/officeDocument/2006/relationships" r:embed="rId2"/>
          <a:srcRect l="0" t="0" r="0" b="0"/>
          <a:stretch>
            <a:fillRect/>
          </a:stretch>
        </p:blipFill>
        <p:spPr>
          <a:xfrm rot="0">
            <a:off x="3429000" y="3352800"/>
            <a:ext cx="2819400" cy="2178050"/>
          </a:xfrm>
          <a:prstGeom prst="rect"/>
          <a:noFill/>
          <a:ln>
            <a:noFill/>
          </a:ln>
        </p:spPr>
      </p:pic>
      <p:pic>
        <p:nvPicPr>
          <p:cNvPr id="2097164" name=""/>
          <p:cNvPicPr>
            <a:picLocks/>
          </p:cNvPicPr>
          <p:nvPr/>
        </p:nvPicPr>
        <p:blipFill>
          <a:blip xmlns:r="http://schemas.openxmlformats.org/officeDocument/2006/relationships" r:embed="rId3"/>
          <a:srcRect l="0" t="0" r="0" b="0"/>
          <a:stretch>
            <a:fillRect/>
          </a:stretch>
        </p:blipFill>
        <p:spPr>
          <a:xfrm rot="0">
            <a:off x="6553200" y="1676400"/>
            <a:ext cx="2057400" cy="2039937"/>
          </a:xfrm>
          <a:prstGeom prst="rect"/>
          <a:noFill/>
          <a:ln>
            <a:noFill/>
          </a:ln>
        </p:spPr>
      </p:pic>
      <p:sp>
        <p:nvSpPr>
          <p:cNvPr id="1048688" name=""/>
          <p:cNvSpPr txBox="1"/>
          <p:nvPr/>
        </p:nvSpPr>
        <p:spPr>
          <a:xfrm rot="0">
            <a:off x="685800" y="4267200"/>
            <a:ext cx="2514600" cy="814603"/>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The metal can (TO) </a:t>
            </a:r>
          </a:p>
          <a:p>
            <a:pPr lvl="0">
              <a:spcBef>
                <a:spcPct val="50000"/>
              </a:spcBef>
            </a:pPr>
            <a:r>
              <a:t>Package</a:t>
            </a:r>
          </a:p>
        </p:txBody>
      </p:sp>
      <p:sp>
        <p:nvSpPr>
          <p:cNvPr id="1048689" name=""/>
          <p:cNvSpPr txBox="1"/>
          <p:nvPr/>
        </p:nvSpPr>
        <p:spPr>
          <a:xfrm rot="0">
            <a:off x="3429000" y="5562600"/>
            <a:ext cx="2514600" cy="1063390"/>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lnSpc>
                <a:spcPct val="150000"/>
              </a:lnSpc>
              <a:spcBef>
                <a:spcPct val="50000"/>
              </a:spcBef>
            </a:pPr>
            <a:r>
              <a:t>The Dual-in-Line (DIP) Package</a:t>
            </a:r>
          </a:p>
        </p:txBody>
      </p:sp>
      <p:sp>
        <p:nvSpPr>
          <p:cNvPr id="1048690" name=""/>
          <p:cNvSpPr txBox="1"/>
          <p:nvPr/>
        </p:nvSpPr>
        <p:spPr>
          <a:xfrm rot="0">
            <a:off x="6324600" y="4267200"/>
            <a:ext cx="2514600" cy="814603"/>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The Flat Package</a:t>
            </a:r>
          </a:p>
          <a:p>
            <a:pPr lvl="0">
              <a:spcBef>
                <a:spcPct val="50000"/>
              </a:spcBef>
            </a:pPr>
          </a:p>
        </p:txBody>
      </p:sp>
      <p:pic>
        <p:nvPicPr>
          <p:cNvPr id="2097165" name=""/>
          <p:cNvPicPr>
            <a:picLocks/>
          </p:cNvPicPr>
          <p:nvPr/>
        </p:nvPicPr>
        <p:blipFill>
          <a:blip xmlns:r="http://schemas.openxmlformats.org/officeDocument/2006/relationships" r:embed="rId4"/>
          <a:srcRect l="0" t="0" r="0" b="0"/>
          <a:stretch>
            <a:fillRect/>
          </a:stretch>
        </p:blipFill>
        <p:spPr>
          <a:xfrm rot="0">
            <a:off x="3733800" y="1447800"/>
            <a:ext cx="2209800" cy="1638300"/>
          </a:xfrm>
          <a:prstGeom prst="rect"/>
          <a:noFill/>
          <a:ln>
            <a:noFill/>
          </a:ln>
        </p:spPr>
      </p:pic>
      <p:sp>
        <p:nvSpPr>
          <p:cNvPr id="1048691" name=""/>
          <p:cNvSpPr/>
          <p:nvPr/>
        </p:nvSpPr>
        <p:spPr>
          <a:xfrm rot="0">
            <a:off x="3733800" y="271462"/>
            <a:ext cx="1732280" cy="715099"/>
          </a:xfrm>
          <a:prstGeom prst="rect"/>
          <a:noFill/>
          <a:ln>
            <a:noFill/>
          </a:ln>
        </p:spPr>
        <p:txBody>
          <a:bodyPr bIns="45720" lIns="91440" rIns="91440" tIns="45720" wrap="none">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lnSpc>
                <a:spcPct val="150000"/>
              </a:lnSpc>
              <a:spcBef>
                <a:spcPct val="50000"/>
              </a:spcBef>
            </a:pPr>
            <a:r>
              <a:rPr b="1" sz="2800"/>
              <a:t>Packages</a:t>
            </a:r>
          </a:p>
        </p:txBody>
      </p:sp>
    </p:spTree>
  </p:cSld>
  <p:clrMapOvr>
    <a:masterClrMapping/>
  </p:clrMapOvr>
  <p:timing/>
</p:sld>
</file>

<file path=ppt/slides/slide16.xml><?xml version="1.0" encoding="utf-8"?>
<p:sld xmlns:a="http://schemas.openxmlformats.org/drawingml/2006/main" xmlns:r="http://schemas.openxmlformats.org/officeDocument/2006/relationships" xmlns:p="http://schemas.openxmlformats.org/presentationml/2006/main" showMasterSp="1">
  <p:cSld>
    <p:spTree>
      <p:nvGrpSpPr>
        <p:cNvPr id="134" name=""/>
        <p:cNvGrpSpPr/>
        <p:nvPr/>
      </p:nvGrpSpPr>
      <p:grpSpPr>
        <a:xfrm rot="0">
          <a:off x="0" y="0"/>
          <a:ext cx="0" cy="0"/>
          <a:chOff x="0" y="0"/>
          <a:chExt cx="0" cy="0"/>
        </a:xfrm>
      </p:grpSpPr>
      <p:sp>
        <p:nvSpPr>
          <p:cNvPr id="1048692" name=""/>
          <p:cNvSpPr/>
          <p:nvPr>
            <p:ph type="title" sz="full" idx="0"/>
          </p:nvPr>
        </p:nvSpPr>
        <p:spPr>
          <a:xfrm rot="0">
            <a:off x="457200" y="457200"/>
            <a:ext cx="8229600" cy="609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Factors affecting selection of IC package</a:t>
            </a:r>
          </a:p>
        </p:txBody>
      </p:sp>
      <p:sp>
        <p:nvSpPr>
          <p:cNvPr id="1048693" name=""/>
          <p:cNvSpPr/>
          <p:nvPr>
            <p:ph type="body" sz="full" idx="1"/>
          </p:nvPr>
        </p:nvSpPr>
        <p:spPr>
          <a:xfrm rot="0">
            <a:off x="457200" y="1447800"/>
            <a:ext cx="8229600" cy="3886200"/>
          </a:xfrm>
          <a:prstGeom prst="rect"/>
          <a:noFill/>
          <a:ln w="9525" cap="flat" cmpd="sng">
            <a:solidFill>
              <a:schemeClr val="dk1">
                <a:alpha val="100000"/>
              </a:schemeClr>
            </a:solidFill>
            <a:prstDash val="solid"/>
            <a:round/>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pPr>
            <a:r>
              <a:rPr sz="2400"/>
              <a:t>Relative cost</a:t>
            </a:r>
          </a:p>
          <a:p>
            <a:pPr eaLnBrk="1" hangingPunct="1" latinLnBrk="1" lvl="0">
              <a:lnSpc>
                <a:spcPct val="150000"/>
              </a:lnSpc>
            </a:pPr>
            <a:r>
              <a:rPr sz="2400"/>
              <a:t>Reliability</a:t>
            </a:r>
          </a:p>
          <a:p>
            <a:pPr eaLnBrk="1" hangingPunct="1" latinLnBrk="1" lvl="0">
              <a:lnSpc>
                <a:spcPct val="150000"/>
              </a:lnSpc>
            </a:pPr>
            <a:r>
              <a:rPr sz="2400"/>
              <a:t>Weight of the package</a:t>
            </a:r>
          </a:p>
          <a:p>
            <a:pPr eaLnBrk="1" hangingPunct="1" latinLnBrk="1" lvl="0">
              <a:lnSpc>
                <a:spcPct val="150000"/>
              </a:lnSpc>
            </a:pPr>
            <a:r>
              <a:rPr sz="2400"/>
              <a:t>Ease of fabrication</a:t>
            </a:r>
          </a:p>
          <a:p>
            <a:pPr eaLnBrk="1" hangingPunct="1" latinLnBrk="1" lvl="0">
              <a:lnSpc>
                <a:spcPct val="150000"/>
              </a:lnSpc>
            </a:pPr>
            <a:r>
              <a:rPr sz="2400"/>
              <a:t>Power to be dissipated</a:t>
            </a:r>
          </a:p>
          <a:p>
            <a:pPr eaLnBrk="1" hangingPunct="1" latinLnBrk="1" lvl="0">
              <a:lnSpc>
                <a:spcPct val="150000"/>
              </a:lnSpc>
            </a:pPr>
            <a:r>
              <a:rPr sz="2400"/>
              <a:t>Need of external heat sink</a:t>
            </a:r>
          </a:p>
        </p:txBody>
      </p:sp>
    </p:spTree>
  </p:cSld>
  <p:clrMapOvr>
    <a:masterClrMapping/>
  </p:clrMapOvr>
  <p:timing/>
</p:sld>
</file>

<file path=ppt/slides/slide17.xml><?xml version="1.0" encoding="utf-8"?>
<p:sld xmlns:a="http://schemas.openxmlformats.org/drawingml/2006/main" xmlns:r="http://schemas.openxmlformats.org/officeDocument/2006/relationships" xmlns:p="http://schemas.openxmlformats.org/presentationml/2006/main" showMasterSp="1">
  <p:cSld>
    <p:spTree>
      <p:nvGrpSpPr>
        <p:cNvPr id="135" name=""/>
        <p:cNvGrpSpPr/>
        <p:nvPr/>
      </p:nvGrpSpPr>
      <p:grpSpPr>
        <a:xfrm rot="0">
          <a:off x="0" y="0"/>
          <a:ext cx="0" cy="0"/>
          <a:chOff x="0" y="0"/>
          <a:chExt cx="0" cy="0"/>
        </a:xfrm>
      </p:grpSpPr>
      <p:sp>
        <p:nvSpPr>
          <p:cNvPr id="1048694" name=""/>
          <p:cNvSpPr txBox="1"/>
          <p:nvPr/>
        </p:nvSpPr>
        <p:spPr>
          <a:xfrm rot="0">
            <a:off x="228600" y="1752600"/>
            <a:ext cx="8686800" cy="2553804"/>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indent="-342900" lvl="0" marL="342900">
              <a:lnSpc>
                <a:spcPct val="150000"/>
              </a:lnSpc>
              <a:spcBef>
                <a:spcPct val="50000"/>
              </a:spcBef>
              <a:buFontTx/>
              <a:buAutoNum type="arabicPeriod" startAt="1"/>
            </a:pPr>
            <a:r>
              <a:rPr sz="2000"/>
              <a:t>Military temperature range	: -55</a:t>
            </a:r>
            <a:r>
              <a:rPr baseline="30000" sz="2000"/>
              <a:t>o </a:t>
            </a:r>
            <a:r>
              <a:rPr sz="2000"/>
              <a:t>C to +125</a:t>
            </a:r>
            <a:r>
              <a:rPr baseline="30000" sz="2000"/>
              <a:t>o </a:t>
            </a:r>
            <a:r>
              <a:rPr sz="2000"/>
              <a:t>C (-55</a:t>
            </a:r>
            <a:r>
              <a:rPr baseline="30000" sz="2000"/>
              <a:t>o </a:t>
            </a:r>
            <a:r>
              <a:rPr sz="2000"/>
              <a:t>C to +85</a:t>
            </a:r>
            <a:r>
              <a:rPr baseline="30000" sz="2000"/>
              <a:t>o </a:t>
            </a:r>
            <a:r>
              <a:rPr sz="2000"/>
              <a:t>C)</a:t>
            </a:r>
          </a:p>
          <a:p>
            <a:pPr indent="-342900" lvl="0" marL="342900">
              <a:lnSpc>
                <a:spcPct val="150000"/>
              </a:lnSpc>
              <a:spcBef>
                <a:spcPct val="50000"/>
              </a:spcBef>
              <a:buFontTx/>
              <a:buAutoNum type="arabicPeriod" startAt="1"/>
            </a:pPr>
            <a:r>
              <a:rPr sz="2000"/>
              <a:t>Industrial temperature range	: -20</a:t>
            </a:r>
            <a:r>
              <a:rPr baseline="30000" sz="2000"/>
              <a:t>o </a:t>
            </a:r>
            <a:r>
              <a:rPr sz="2000"/>
              <a:t>C to +85</a:t>
            </a:r>
            <a:r>
              <a:rPr baseline="30000" sz="2000"/>
              <a:t>o </a:t>
            </a:r>
            <a:r>
              <a:rPr sz="2000"/>
              <a:t>C (-40</a:t>
            </a:r>
            <a:r>
              <a:rPr baseline="30000" sz="2000"/>
              <a:t>o </a:t>
            </a:r>
            <a:r>
              <a:rPr sz="2000"/>
              <a:t>C to +85</a:t>
            </a:r>
            <a:r>
              <a:rPr baseline="30000" sz="2000"/>
              <a:t>o </a:t>
            </a:r>
            <a:r>
              <a:rPr sz="2000"/>
              <a:t>C )</a:t>
            </a:r>
          </a:p>
          <a:p>
            <a:pPr indent="-342900" lvl="0" marL="342900">
              <a:lnSpc>
                <a:spcPct val="150000"/>
              </a:lnSpc>
              <a:spcBef>
                <a:spcPct val="50000"/>
              </a:spcBef>
              <a:buFontTx/>
              <a:buAutoNum type="arabicPeriod" startAt="1"/>
            </a:pPr>
            <a:r>
              <a:rPr sz="2000"/>
              <a:t>Commercial temperature range: 0</a:t>
            </a:r>
            <a:r>
              <a:rPr baseline="30000" sz="2000"/>
              <a:t>o </a:t>
            </a:r>
            <a:r>
              <a:rPr sz="2000"/>
              <a:t>C to +70</a:t>
            </a:r>
            <a:r>
              <a:rPr baseline="30000" sz="2000"/>
              <a:t>o </a:t>
            </a:r>
            <a:r>
              <a:rPr sz="2000"/>
              <a:t>C (0</a:t>
            </a:r>
            <a:r>
              <a:rPr baseline="30000" sz="2000"/>
              <a:t>o </a:t>
            </a:r>
            <a:r>
              <a:rPr sz="2000"/>
              <a:t>C to +75</a:t>
            </a:r>
            <a:r>
              <a:rPr baseline="30000" sz="2000"/>
              <a:t>o </a:t>
            </a:r>
            <a:r>
              <a:rPr sz="2000"/>
              <a:t>C )</a:t>
            </a:r>
          </a:p>
        </p:txBody>
      </p:sp>
      <p:sp>
        <p:nvSpPr>
          <p:cNvPr id="1048695" name=""/>
          <p:cNvSpPr txBox="1"/>
          <p:nvPr/>
        </p:nvSpPr>
        <p:spPr>
          <a:xfrm rot="0">
            <a:off x="838200" y="609600"/>
            <a:ext cx="7391400" cy="49004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lvl="0">
              <a:spcBef>
                <a:spcPct val="50000"/>
              </a:spcBef>
            </a:pPr>
            <a:r>
              <a:rPr b="1" sz="2400"/>
              <a:t>Temperature Ranges</a:t>
            </a:r>
          </a:p>
        </p:txBody>
      </p:sp>
      <p:pic>
        <p:nvPicPr>
          <p:cNvPr id="2097166" name=""/>
          <p:cNvPicPr>
            <a:picLocks/>
          </p:cNvPicPr>
          <p:nvPr/>
        </p:nvPicPr>
        <p:blipFill>
          <a:blip xmlns:r="http://schemas.openxmlformats.org/officeDocument/2006/relationships" r:embed="rId1"/>
          <a:srcRect l="0" t="0" r="0" b="0"/>
          <a:stretch>
            <a:fillRect/>
          </a:stretch>
        </p:blipFill>
        <p:spPr>
          <a:xfrm rot="0">
            <a:off x="6705600" y="0"/>
            <a:ext cx="2438400" cy="823912"/>
          </a:xfrm>
          <a:prstGeom prst="rect"/>
          <a:noFill/>
          <a:ln>
            <a:noFill/>
          </a:ln>
        </p:spPr>
      </p:pic>
    </p:spTree>
  </p:cSld>
  <p:clrMapOvr>
    <a:masterClrMapping/>
  </p:clrMapOvr>
  <p:timing/>
</p:sld>
</file>

<file path=ppt/slides/slide18.xml><?xml version="1.0" encoding="utf-8"?>
<p:sld xmlns:a="http://schemas.openxmlformats.org/drawingml/2006/main" xmlns:r="http://schemas.openxmlformats.org/officeDocument/2006/relationships" xmlns:p="http://schemas.openxmlformats.org/presentationml/2006/main" showMasterSp="1">
  <p:cSld>
    <p:spTree>
      <p:nvGrpSpPr>
        <p:cNvPr id="136" name=""/>
        <p:cNvGrpSpPr/>
        <p:nvPr/>
      </p:nvGrpSpPr>
      <p:grpSpPr>
        <a:xfrm rot="0">
          <a:off x="0" y="0"/>
          <a:ext cx="0" cy="0"/>
          <a:chOff x="0" y="0"/>
          <a:chExt cx="0" cy="0"/>
        </a:xfrm>
      </p:grpSpPr>
      <p:sp>
        <p:nvSpPr>
          <p:cNvPr id="1048696" name=""/>
          <p:cNvSpPr/>
          <p:nvPr>
            <p:ph type="title" sz="full" idx="4294967295"/>
          </p:nvPr>
        </p:nvSpPr>
        <p:spPr>
          <a:xfrm rot="0">
            <a:off x="457200" y="609600"/>
            <a:ext cx="8229600" cy="762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eaLnBrk="1" hangingPunct="1" latinLnBrk="1" lvl="0"/>
            <a:r>
              <a:rPr sz="3200"/>
              <a:t>Manufacturer’s Designation for Linear ICs</a:t>
            </a:r>
          </a:p>
        </p:txBody>
      </p:sp>
      <p:sp>
        <p:nvSpPr>
          <p:cNvPr id="1048697" name=""/>
          <p:cNvSpPr/>
          <p:nvPr>
            <p:ph type="body" sz="full" idx="4294967295"/>
          </p:nvPr>
        </p:nvSpPr>
        <p:spPr>
          <a:xfrm rot="0">
            <a:off x="457200" y="1600200"/>
            <a:ext cx="8229600" cy="3886200"/>
          </a:xfrm>
          <a:prstGeom prst="rect"/>
          <a:noFill/>
          <a:ln>
            <a:noFill/>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pPr>
            <a:r>
              <a:rPr altLang="en-US" sz="2000" lang="en-US"/>
              <a:t>Fairchild				- </a:t>
            </a:r>
            <a:r>
              <a:rPr altLang="en-US" sz="2000" lang="en-US">
                <a:ea typeface="Arial" pitchFamily="0" charset="0"/>
              </a:rPr>
              <a:t>µA, µAF</a:t>
            </a:r>
          </a:p>
          <a:p>
            <a:pPr eaLnBrk="1" hangingPunct="1" latinLnBrk="1" lvl="0">
              <a:lnSpc>
                <a:spcPct val="150000"/>
              </a:lnSpc>
            </a:pPr>
            <a:r>
              <a:rPr altLang="en-US" sz="2000" lang="en-US"/>
              <a:t>National Semiconductor		- LM,LH,LF,TBA</a:t>
            </a:r>
          </a:p>
          <a:p>
            <a:pPr eaLnBrk="1" hangingPunct="1" latinLnBrk="1" lvl="0">
              <a:lnSpc>
                <a:spcPct val="150000"/>
              </a:lnSpc>
            </a:pPr>
            <a:r>
              <a:rPr altLang="en-US" sz="2000" lang="en-US"/>
              <a:t>Motorola				- MC,MFC</a:t>
            </a:r>
          </a:p>
          <a:p>
            <a:pPr eaLnBrk="1" hangingPunct="1" latinLnBrk="1" lvl="0">
              <a:lnSpc>
                <a:spcPct val="150000"/>
              </a:lnSpc>
            </a:pPr>
            <a:r>
              <a:rPr altLang="en-US" sz="2000" lang="en-US"/>
              <a:t>RCA					- CA,CD</a:t>
            </a:r>
          </a:p>
          <a:p>
            <a:pPr eaLnBrk="1" hangingPunct="1" latinLnBrk="1" lvl="0">
              <a:lnSpc>
                <a:spcPct val="150000"/>
              </a:lnSpc>
            </a:pPr>
            <a:r>
              <a:rPr altLang="en-US" sz="2000" lang="en-US"/>
              <a:t>Texas Instruments			- SN</a:t>
            </a:r>
          </a:p>
          <a:p>
            <a:pPr eaLnBrk="1" hangingPunct="1" latinLnBrk="1" lvl="0">
              <a:lnSpc>
                <a:spcPct val="150000"/>
              </a:lnSpc>
            </a:pPr>
            <a:r>
              <a:rPr altLang="en-US" sz="2000" lang="en-US"/>
              <a:t>Signetics</a:t>
            </a:r>
            <a:r>
              <a:rPr altLang="en-US" sz="2000" lang="en-US"/>
              <a:t>				- N/S,NE/SE</a:t>
            </a:r>
          </a:p>
          <a:p>
            <a:pPr eaLnBrk="1" hangingPunct="1" latinLnBrk="1" lvl="0">
              <a:lnSpc>
                <a:spcPct val="150000"/>
              </a:lnSpc>
            </a:pPr>
            <a:r>
              <a:rPr altLang="en-US" sz="2000" lang="en-US"/>
              <a:t>Burr- Brown				- BB</a:t>
            </a:r>
          </a:p>
        </p:txBody>
      </p:sp>
    </p:spTree>
  </p:cSld>
  <p:clrMapOvr>
    <a:masterClrMapping/>
  </p:clrMapOvr>
  <p:timing/>
</p:sld>
</file>

<file path=ppt/slides/slide19.xml><?xml version="1.0" encoding="utf-8"?>
<p:sld xmlns:a="http://schemas.openxmlformats.org/drawingml/2006/main" xmlns:r="http://schemas.openxmlformats.org/officeDocument/2006/relationships" xmlns:p="http://schemas.openxmlformats.org/presentationml/2006/main" showMasterSp="1">
  <p:cSld>
    <p:spTree>
      <p:nvGrpSpPr>
        <p:cNvPr id="137" name=""/>
        <p:cNvGrpSpPr/>
        <p:nvPr/>
      </p:nvGrpSpPr>
      <p:grpSpPr>
        <a:xfrm rot="0">
          <a:off x="0" y="0"/>
          <a:ext cx="0" cy="0"/>
          <a:chOff x="0" y="0"/>
          <a:chExt cx="0" cy="0"/>
        </a:xfrm>
      </p:grpSpPr>
      <p:sp>
        <p:nvSpPr>
          <p:cNvPr id="1048698" name=""/>
          <p:cNvSpPr/>
          <p:nvPr>
            <p:ph type="title" sz="full" idx="0"/>
          </p:nvPr>
        </p:nvSpPr>
        <p:spPr>
          <a:xfrm rot="0">
            <a:off x="457200" y="457200"/>
            <a:ext cx="8229600" cy="609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Operational Amplifier</a:t>
            </a:r>
          </a:p>
        </p:txBody>
      </p:sp>
      <p:sp>
        <p:nvSpPr>
          <p:cNvPr id="1048699" name=""/>
          <p:cNvSpPr/>
          <p:nvPr>
            <p:ph type="body" sz="full" idx="1"/>
          </p:nvPr>
        </p:nvSpPr>
        <p:spPr>
          <a:xfrm rot="0">
            <a:off x="304800" y="1219200"/>
            <a:ext cx="8534400" cy="5257800"/>
          </a:xfrm>
          <a:prstGeom prst="rect"/>
          <a:noFill/>
          <a:ln w="9525" cap="flat" cmpd="sng">
            <a:solidFill>
              <a:schemeClr val="dk1">
                <a:alpha val="100000"/>
              </a:schemeClr>
            </a:solidFill>
            <a:prstDash val="solid"/>
            <a:round/>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buNone/>
            </a:pPr>
            <a:r>
              <a:rPr sz="2400"/>
              <a:t>An “Operational amplifier” is a direct coupled high-gain amplifier usually consisting of one or more differential amplifiers and usually followed by a level translator and output stage.</a:t>
            </a:r>
          </a:p>
          <a:p>
            <a:pPr eaLnBrk="1" hangingPunct="1" latinLnBrk="1" lvl="0">
              <a:lnSpc>
                <a:spcPct val="150000"/>
              </a:lnSpc>
              <a:buNone/>
            </a:pPr>
            <a:r>
              <a:rPr sz="2400"/>
              <a:t>The operational amplifier is a versatile device that can be used to amplify dc as well as ac input signals and was originally designed for computing such mathematical functions as addition, subtraction, multiplication and integration.</a:t>
            </a:r>
          </a:p>
          <a:p>
            <a:pPr eaLnBrk="1" hangingPunct="1" latinLnBrk="1" lvl="0">
              <a:lnSpc>
                <a:spcPct val="150000"/>
              </a:lnSpc>
              <a:buNone/>
            </a:pPr>
            <a:endParaRPr sz="2400"/>
          </a:p>
        </p:txBody>
      </p:sp>
    </p:spTree>
  </p:cSld>
  <p:clrMapOvr>
    <a:masterClrMapping/>
  </p:clrMapOvr>
  <p:timing/>
</p:sld>
</file>

<file path=ppt/slides/slide2.xml><?xml version="1.0" encoding="utf-8"?>
<p:sld xmlns:a="http://schemas.openxmlformats.org/drawingml/2006/main" xmlns:r="http://schemas.openxmlformats.org/officeDocument/2006/relationships" xmlns:p="http://schemas.openxmlformats.org/presentationml/2006/main" showMasterSp="1">
  <p:cSld>
    <p:spTree>
      <p:nvGrpSpPr>
        <p:cNvPr id="116" name=""/>
        <p:cNvGrpSpPr/>
        <p:nvPr/>
      </p:nvGrpSpPr>
      <p:grpSpPr>
        <a:xfrm rot="0">
          <a:off x="0" y="0"/>
          <a:ext cx="0" cy="0"/>
          <a:chOff x="0" y="0"/>
          <a:chExt cx="0" cy="0"/>
        </a:xfrm>
      </p:grpSpPr>
      <p:sp>
        <p:nvSpPr>
          <p:cNvPr id="1048592" name=""/>
          <p:cNvSpPr/>
          <p:nvPr>
            <p:ph type="title" sz="full" idx="0"/>
          </p:nvPr>
        </p:nvSpPr>
        <p:spPr>
          <a:xfrm rot="0">
            <a:off x="381000" y="1447800"/>
            <a:ext cx="8229600" cy="4493273"/>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eaLnBrk="1" hangingPunct="1" latinLnBrk="1" lvl="0">
              <a:lnSpc>
                <a:spcPct val="150000"/>
              </a:lnSpc>
            </a:pPr>
            <a:r>
              <a:rPr altLang="en-US" b="1" sz="2400" lang="en-US"/>
              <a:t>Reference</a:t>
            </a:r>
            <a:r>
              <a:rPr altLang="en-GB" b="1" sz="2400" lang="en-US"/>
              <a:t> </a:t>
            </a:r>
            <a:r>
              <a:rPr altLang="en-GB" b="1" sz="2400" lang="en-US"/>
              <a:t> </a:t>
            </a:r>
            <a:r>
              <a:rPr altLang="en-GB" b="1" sz="2400" lang="en-US"/>
              <a:t>books</a:t>
            </a:r>
            <a:r>
              <a:rPr altLang="en-GB" b="1" sz="2400" lang="en-US"/>
              <a:t> </a:t>
            </a:r>
            <a:r>
              <a:rPr altLang="en-GB" b="1" sz="2400" lang="en-US"/>
              <a:t>u</a:t>
            </a:r>
            <a:r>
              <a:rPr altLang="en-GB" b="1" sz="2400" lang="en-US"/>
              <a:t>s</a:t>
            </a:r>
            <a:r>
              <a:rPr altLang="en-GB" b="1" sz="2400" lang="en-US"/>
              <a:t>e</a:t>
            </a:r>
            <a:r>
              <a:rPr altLang="en-GB" b="1" sz="2400" lang="en-US"/>
              <a:t>d</a:t>
            </a:r>
            <a:r>
              <a:rPr altLang="en-GB" b="1" sz="2400" lang="en-US"/>
              <a:t>:</a:t>
            </a:r>
            <a:br/>
            <a:r>
              <a:rPr altLang="en-US" sz="2400" lang="en-US"/>
              <a:t>1. Linear Integrated Circuits – D. Roy Choudhury</a:t>
            </a:r>
            <a:br/>
            <a:r>
              <a:rPr altLang="en-US" sz="2400" lang="en-US"/>
              <a:t>2. Op-Amps &amp; Linear ICs – </a:t>
            </a:r>
            <a:r>
              <a:rPr altLang="en-US" sz="2400" lang="en-US"/>
              <a:t>Ramakanth</a:t>
            </a:r>
            <a:r>
              <a:rPr altLang="en-US" sz="2400" lang="en-US"/>
              <a:t> A. </a:t>
            </a:r>
            <a:r>
              <a:rPr altLang="en-US" sz="2400" lang="en-US"/>
              <a:t>Gayakwad</a:t>
            </a:r>
            <a:r>
              <a:rPr altLang="en-US" sz="2400" lang="en-US"/>
              <a:t>.</a:t>
            </a:r>
            <a:br/>
            <a:r>
              <a:rPr altLang="en-US" sz="2400" lang="en-US"/>
              <a:t>3. Digital Fundamentals – Floyd and Jain</a:t>
            </a:r>
            <a:endParaRPr altLang="en-US" lang="zh-CN"/>
          </a:p>
        </p:txBody>
      </p:sp>
    </p:spTree>
  </p:cSld>
  <p:clrMapOvr>
    <a:masterClrMapping/>
  </p:clrMapOvr>
  <p:transition spd="fast" advClick="1">
    <p:cut thruBlk="0"/>
  </p:transition>
  <p:timing/>
</p:sld>
</file>

<file path=ppt/slides/slide20.xml><?xml version="1.0" encoding="utf-8"?>
<p:sld xmlns:a="http://schemas.openxmlformats.org/drawingml/2006/main" xmlns:r="http://schemas.openxmlformats.org/officeDocument/2006/relationships" xmlns:p="http://schemas.openxmlformats.org/presentationml/2006/main" showMasterSp="1">
  <p:cSld>
    <p:spTree>
      <p:nvGrpSpPr>
        <p:cNvPr id="138" name=""/>
        <p:cNvGrpSpPr/>
        <p:nvPr/>
      </p:nvGrpSpPr>
      <p:grpSpPr>
        <a:xfrm rot="0">
          <a:off x="0" y="0"/>
          <a:ext cx="0" cy="0"/>
          <a:chOff x="0" y="0"/>
          <a:chExt cx="0" cy="0"/>
        </a:xfrm>
      </p:grpSpPr>
      <p:sp>
        <p:nvSpPr>
          <p:cNvPr id="1048700" name=""/>
          <p:cNvSpPr/>
          <p:nvPr>
            <p:ph type="title" sz="full" idx="0"/>
          </p:nvPr>
        </p:nvSpPr>
        <p:spPr>
          <a:xfrm rot="0">
            <a:off x="457200" y="457200"/>
            <a:ext cx="8229600" cy="1371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eaLnBrk="1" hangingPunct="1" latinLnBrk="1" lvl="0"/>
            <a:r>
              <a:t> Op Amp</a:t>
            </a:r>
          </a:p>
        </p:txBody>
      </p:sp>
      <p:pic>
        <p:nvPicPr>
          <p:cNvPr id="2097167" name=""/>
          <p:cNvPicPr>
            <a:picLocks/>
          </p:cNvPicPr>
          <p:nvPr>
            <p:ph sz="full" idx="1"/>
          </p:nvPr>
        </p:nvPicPr>
        <p:blipFill>
          <a:blip xmlns:r="http://schemas.openxmlformats.org/officeDocument/2006/relationships" r:embed="rId1"/>
          <a:srcRect l="0" t="0" r="0" b="0"/>
          <a:stretch>
            <a:fillRect/>
          </a:stretch>
        </p:blipFill>
        <p:spPr>
          <a:xfrm rot="0">
            <a:off x="3276600" y="2630487"/>
            <a:ext cx="3086100" cy="2676525"/>
          </a:xfrm>
          <a:prstGeom prst="rect"/>
          <a:noFill/>
          <a:ln>
            <a:noFill/>
          </a:ln>
        </p:spPr>
      </p:pic>
      <p:sp>
        <p:nvSpPr>
          <p:cNvPr id="1048701" name=""/>
          <p:cNvSpPr txBox="1"/>
          <p:nvPr/>
        </p:nvSpPr>
        <p:spPr>
          <a:xfrm rot="0">
            <a:off x="1295400" y="3048000"/>
            <a:ext cx="1752600" cy="817117"/>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lvl="0"/>
            <a:r>
              <a:rPr>
                <a:latin typeface="Constantia" pitchFamily="18" charset="0"/>
              </a:rPr>
              <a:t>Non-inverting </a:t>
            </a:r>
          </a:p>
          <a:p>
            <a:pPr algn="ctr" lvl="0"/>
            <a:r>
              <a:rPr>
                <a:latin typeface="Constantia" pitchFamily="18" charset="0"/>
              </a:rPr>
              <a:t>Input terminal</a:t>
            </a:r>
          </a:p>
        </p:txBody>
      </p:sp>
      <p:sp>
        <p:nvSpPr>
          <p:cNvPr id="1048702" name=""/>
          <p:cNvSpPr txBox="1"/>
          <p:nvPr/>
        </p:nvSpPr>
        <p:spPr>
          <a:xfrm rot="0">
            <a:off x="838200" y="4622800"/>
            <a:ext cx="1981200" cy="817117"/>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lvl="0"/>
            <a:r>
              <a:rPr>
                <a:latin typeface="Constantia" pitchFamily="18" charset="0"/>
              </a:rPr>
              <a:t>Inverting input</a:t>
            </a:r>
          </a:p>
          <a:p>
            <a:pPr algn="ctr" lvl="0"/>
            <a:r>
              <a:rPr>
                <a:latin typeface="Constantia" pitchFamily="18" charset="0"/>
              </a:rPr>
              <a:t>terminal</a:t>
            </a:r>
          </a:p>
        </p:txBody>
      </p:sp>
      <p:sp>
        <p:nvSpPr>
          <p:cNvPr id="1048703" name=""/>
          <p:cNvSpPr txBox="1"/>
          <p:nvPr/>
        </p:nvSpPr>
        <p:spPr>
          <a:xfrm rot="0">
            <a:off x="6400800" y="3773487"/>
            <a:ext cx="1981200" cy="454279"/>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r>
              <a:rPr>
                <a:latin typeface="Constantia" pitchFamily="18" charset="0"/>
              </a:rPr>
              <a:t>Output terminal</a:t>
            </a:r>
          </a:p>
        </p:txBody>
      </p:sp>
      <p:sp>
        <p:nvSpPr>
          <p:cNvPr id="1048704" name=""/>
          <p:cNvSpPr txBox="1"/>
          <p:nvPr/>
        </p:nvSpPr>
        <p:spPr>
          <a:xfrm rot="0">
            <a:off x="4038600" y="2060575"/>
            <a:ext cx="2438400" cy="771779"/>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lvl="0"/>
            <a:r>
              <a:rPr>
                <a:latin typeface="Constantia" pitchFamily="18" charset="0"/>
              </a:rPr>
              <a:t>Positive power supply (Positive rail)</a:t>
            </a:r>
          </a:p>
        </p:txBody>
      </p:sp>
      <p:sp>
        <p:nvSpPr>
          <p:cNvPr id="1048705" name=""/>
          <p:cNvSpPr txBox="1"/>
          <p:nvPr/>
        </p:nvSpPr>
        <p:spPr>
          <a:xfrm rot="0">
            <a:off x="4038600" y="5373687"/>
            <a:ext cx="2438400" cy="1134618"/>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lvl="0"/>
            <a:r>
              <a:rPr>
                <a:latin typeface="Constantia" pitchFamily="18" charset="0"/>
              </a:rPr>
              <a:t>Negative power supply </a:t>
            </a:r>
          </a:p>
          <a:p>
            <a:pPr algn="ctr" lvl="0"/>
            <a:r>
              <a:rPr>
                <a:latin typeface="Constantia" pitchFamily="18" charset="0"/>
              </a:rPr>
              <a:t>(Negative rail)</a:t>
            </a:r>
          </a:p>
        </p:txBody>
      </p:sp>
    </p:spTree>
  </p:cSld>
  <p:clrMapOvr>
    <a:masterClrMapping/>
  </p:clrMapOvr>
  <p:timing/>
</p:sld>
</file>

<file path=ppt/slides/slide21.xml><?xml version="1.0" encoding="utf-8"?>
<p:sld xmlns:a="http://schemas.openxmlformats.org/drawingml/2006/main" xmlns:r="http://schemas.openxmlformats.org/officeDocument/2006/relationships" xmlns:p="http://schemas.openxmlformats.org/presentationml/2006/main" showMasterSp="1">
  <p:cSld>
    <p:spTree>
      <p:nvGrpSpPr>
        <p:cNvPr id="139" name=""/>
        <p:cNvGrpSpPr/>
        <p:nvPr/>
      </p:nvGrpSpPr>
      <p:grpSpPr>
        <a:xfrm rot="0">
          <a:off x="0" y="0"/>
          <a:ext cx="0" cy="0"/>
          <a:chOff x="0" y="0"/>
          <a:chExt cx="0" cy="0"/>
        </a:xfrm>
      </p:grpSpPr>
      <p:sp>
        <p:nvSpPr>
          <p:cNvPr id="1048706" name=""/>
          <p:cNvSpPr/>
          <p:nvPr>
            <p:ph type="title" sz="full" idx="0"/>
          </p:nvPr>
        </p:nvSpPr>
        <p:spPr>
          <a:xfrm rot="0">
            <a:off x="457200" y="457200"/>
            <a:ext cx="8229600" cy="1371600"/>
          </a:xfrm>
          <a:prstGeom prst="rect"/>
          <a:noFill/>
          <a:ln>
            <a:noFill/>
          </a:ln>
        </p:spPr>
        <p:txBody>
          <a:bodyP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r>
              <a:t>The Op-Amp Chip</a:t>
            </a:r>
          </a:p>
        </p:txBody>
      </p:sp>
      <p:pic>
        <p:nvPicPr>
          <p:cNvPr id="2097168" name="" descr="op_amp"/>
          <p:cNvPicPr>
            <a:picLocks/>
          </p:cNvPicPr>
          <p:nvPr>
            <p:ph type="body" sz="full" idx="4294967295"/>
          </p:nvPr>
        </p:nvPicPr>
        <p:blipFill>
          <a:blip xmlns:r="http://schemas.openxmlformats.org/officeDocument/2006/relationships" r:embed="rId1"/>
          <a:srcRect l="0" t="0" r="0" b="0"/>
          <a:stretch>
            <a:fillRect/>
          </a:stretch>
        </p:blipFill>
        <p:spPr>
          <a:xfrm rot="0">
            <a:off x="914400" y="2057400"/>
            <a:ext cx="4565650" cy="2590800"/>
          </a:xfrm>
          <a:prstGeom prst="rect"/>
          <a:noFill/>
          <a:ln>
            <a:noFill/>
          </a:ln>
        </p:spPr>
      </p:pic>
      <p:pic>
        <p:nvPicPr>
          <p:cNvPr id="2097169" name=""/>
          <p:cNvPicPr>
            <a:picLocks/>
          </p:cNvPicPr>
          <p:nvPr>
            <p:ph sz="full" idx="1"/>
          </p:nvPr>
        </p:nvPicPr>
        <p:blipFill>
          <a:blip xmlns:r="http://schemas.openxmlformats.org/officeDocument/2006/relationships" r:embed="rId2"/>
          <a:srcRect l="0" t="0" r="0" b="0"/>
          <a:stretch>
            <a:fillRect/>
          </a:stretch>
        </p:blipFill>
        <p:spPr>
          <a:xfrm rot="0">
            <a:off x="5791200" y="2133600"/>
            <a:ext cx="2438400" cy="2543175"/>
          </a:xfrm>
          <a:prstGeom prst="rect"/>
          <a:noFill/>
          <a:ln>
            <a:noFill/>
          </a:ln>
        </p:spPr>
      </p:pic>
      <p:sp>
        <p:nvSpPr>
          <p:cNvPr id="1048707" name=""/>
          <p:cNvSpPr txBox="1"/>
          <p:nvPr/>
        </p:nvSpPr>
        <p:spPr>
          <a:xfrm rot="0">
            <a:off x="1676400" y="5257800"/>
            <a:ext cx="5070475" cy="457200"/>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r>
              <a:rPr sz="2400" u="sng">
                <a:solidFill>
                  <a:srgbClr val="CC0000"/>
                </a:solidFill>
                <a:latin typeface="Times New Roman" pitchFamily="18" charset="0"/>
              </a:rPr>
              <a:t>741 Op Amp or LM351 Op Amp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1">
  <p:cSld>
    <p:spTree>
      <p:nvGrpSpPr>
        <p:cNvPr id="141" name=""/>
        <p:cNvGrpSpPr/>
        <p:nvPr/>
      </p:nvGrpSpPr>
      <p:grpSpPr>
        <a:xfrm rot="0">
          <a:off x="0" y="0"/>
          <a:ext cx="0" cy="0"/>
          <a:chOff x="0" y="0"/>
          <a:chExt cx="0" cy="0"/>
        </a:xfrm>
      </p:grpSpPr>
      <p:sp>
        <p:nvSpPr>
          <p:cNvPr id="1048710" name=""/>
          <p:cNvSpPr/>
          <p:nvPr>
            <p:ph type="title" sz="full" idx="0"/>
          </p:nvPr>
        </p:nvSpPr>
        <p:spPr>
          <a:xfrm rot="0">
            <a:off x="457200" y="457200"/>
            <a:ext cx="8229600" cy="228600"/>
          </a:xfrm>
          <a:prstGeom prst="rect"/>
          <a:noFill/>
          <a:ln>
            <a:noFill/>
          </a:ln>
        </p:spPr>
        <p:txBody>
          <a:bodyP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lvl="0"/>
            <a:endParaRPr sz="4000"/>
          </a:p>
        </p:txBody>
      </p:sp>
      <p:sp>
        <p:nvSpPr>
          <p:cNvPr id="1048711" name=""/>
          <p:cNvSpPr/>
          <p:nvPr>
            <p:ph type="body" sz="full" idx="1"/>
          </p:nvPr>
        </p:nvSpPr>
        <p:spPr>
          <a:xfrm rot="0">
            <a:off x="457200" y="838200"/>
            <a:ext cx="8229600" cy="5029200"/>
          </a:xfrm>
          <a:prstGeom prst="rect"/>
          <a:noFill/>
          <a:ln>
            <a:noFill/>
          </a:ln>
        </p:spPr>
        <p:txBody>
          <a:bodyPr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endParaRPr altLang="en-US" lang="en-US"/>
          </a:p>
          <a:p>
            <a:r>
              <a:rPr altLang="en-US" lang="en-US"/>
              <a:t>Op-amp have 5 basic </a:t>
            </a:r>
            <a:r>
              <a:rPr altLang="en-US" lang="en-US"/>
              <a:t>terminals(ie</a:t>
            </a:r>
            <a:r>
              <a:rPr altLang="en-US" lang="en-US"/>
              <a:t> 2 </a:t>
            </a:r>
            <a:r>
              <a:rPr altLang="en-US" lang="en-US"/>
              <a:t>i/p’s</a:t>
            </a:r>
            <a:r>
              <a:rPr altLang="en-US" lang="en-US"/>
              <a:t>   1 </a:t>
            </a:r>
            <a:r>
              <a:rPr altLang="en-US" lang="en-US"/>
              <a:t>o/p</a:t>
            </a:r>
            <a:r>
              <a:rPr altLang="en-US" lang="en-US"/>
              <a:t> and 2 power supply terminals </a:t>
            </a:r>
          </a:p>
          <a:p>
            <a:r>
              <a:rPr altLang="en-US" lang="en-US"/>
              <a:t> </a:t>
            </a:r>
          </a:p>
          <a:p>
            <a:r>
              <a:rPr altLang="en-US" lang="en-US"/>
              <a:t>The output goes positive when the non-inverting input (+) goes more positive than the inverting (-) input, and vice versa.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1">
  <p:cSld>
    <p:spTree>
      <p:nvGrpSpPr>
        <p:cNvPr id="142" name=""/>
        <p:cNvGrpSpPr/>
        <p:nvPr/>
      </p:nvGrpSpPr>
      <p:grpSpPr>
        <a:xfrm rot="0">
          <a:off x="0" y="0"/>
          <a:ext cx="0" cy="0"/>
          <a:chOff x="0" y="0"/>
          <a:chExt cx="0" cy="0"/>
        </a:xfrm>
      </p:grpSpPr>
      <p:sp>
        <p:nvSpPr>
          <p:cNvPr id="1048712" name=""/>
          <p:cNvSpPr txBox="1"/>
          <p:nvPr/>
        </p:nvSpPr>
        <p:spPr>
          <a:xfrm rot="0">
            <a:off x="3124200" y="6248400"/>
            <a:ext cx="2895600" cy="457200"/>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eaLnBrk="1" hangingPunct="1" latinLnBrk="1" lvl="0"/>
            <a:r>
              <a:rPr altLang="en-US" sz="1200" lang="zh-TW">
                <a:ea typeface="新細明體" pitchFamily="18" charset="-120"/>
              </a:rPr>
              <a:t>Ref:080114HKN</a:t>
            </a:r>
          </a:p>
        </p:txBody>
      </p:sp>
      <p:sp>
        <p:nvSpPr>
          <p:cNvPr id="1048713" name=""/>
          <p:cNvSpPr txBox="1"/>
          <p:nvPr/>
        </p:nvSpPr>
        <p:spPr>
          <a:xfrm rot="0">
            <a:off x="6553200" y="6248400"/>
            <a:ext cx="2133600" cy="457200"/>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r" eaLnBrk="1" hangingPunct="1" latinLnBrk="1" lvl="0"/>
            <a:r>
              <a:rPr altLang="zh-TW" sz="1200" lang="en-US">
                <a:latin typeface="Arial Black" pitchFamily="34" charset="0"/>
                <a:ea typeface="新細明體" pitchFamily="18" charset="-120"/>
              </a:rPr>
              <a:t>Operational Amplifier</a:t>
            </a:r>
          </a:p>
        </p:txBody>
      </p:sp>
      <p:sp>
        <p:nvSpPr>
          <p:cNvPr id="1048714" name=""/>
          <p:cNvSpPr txBox="1"/>
          <p:nvPr/>
        </p:nvSpPr>
        <p:spPr>
          <a:xfrm rot="0">
            <a:off x="457200" y="6245225"/>
            <a:ext cx="2133600" cy="476250"/>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fld id="{566ABCEB-ACFC-4714-9973-3DA970169C29}" type="slidenum">
              <a:rPr altLang="zh-TW" sz="1200" lang="en-US">
                <a:ea typeface="新細明體" pitchFamily="18" charset="-120"/>
              </a:rPr>
              <a:pPr eaLnBrk="1" hangingPunct="1" latinLnBrk="1" lvl="0"/>
              <a:t>23</a:t>
            </a:fld>
            <a:endParaRPr altLang="zh-TW" sz="1200" lang="en-US">
              <a:ea typeface="新細明體" pitchFamily="18" charset="-120"/>
            </a:endParaRPr>
          </a:p>
        </p:txBody>
      </p:sp>
      <p:sp>
        <p:nvSpPr>
          <p:cNvPr id="1048715" name=""/>
          <p:cNvSpPr/>
          <p:nvPr>
            <p:ph type="title" sz="full" idx="0"/>
          </p:nvPr>
        </p:nvSpPr>
        <p:spPr>
          <a:xfrm rot="0">
            <a:off x="685800" y="228600"/>
            <a:ext cx="77724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eaLnBrk="1" hangingPunct="1" latinLnBrk="1" lvl="0"/>
            <a:r>
              <a:rPr altLang="zh-TW" lang="en-US">
                <a:ea typeface="新細明體" pitchFamily="18" charset="-120"/>
              </a:rPr>
              <a:t>Single-Ended Input</a:t>
            </a:r>
          </a:p>
        </p:txBody>
      </p:sp>
      <p:pic>
        <p:nvPicPr>
          <p:cNvPr id="2097170" name=""/>
          <p:cNvPicPr>
            <a:picLocks/>
          </p:cNvPicPr>
          <p:nvPr/>
        </p:nvPicPr>
        <p:blipFill>
          <a:blip xmlns:r="http://schemas.openxmlformats.org/officeDocument/2006/relationships" r:embed="rId1"/>
          <a:srcRect l="0" t="0" r="0" b="0"/>
          <a:stretch>
            <a:fillRect/>
          </a:stretch>
        </p:blipFill>
        <p:spPr>
          <a:xfrm rot="0">
            <a:off x="762000" y="1447800"/>
            <a:ext cx="3881437" cy="1828800"/>
          </a:xfrm>
          <a:prstGeom prst="rect"/>
          <a:noFill/>
          <a:ln>
            <a:noFill/>
          </a:ln>
        </p:spPr>
      </p:pic>
      <p:pic>
        <p:nvPicPr>
          <p:cNvPr id="2097171" name=""/>
          <p:cNvPicPr>
            <a:picLocks/>
          </p:cNvPicPr>
          <p:nvPr/>
        </p:nvPicPr>
        <p:blipFill>
          <a:blip xmlns:r="http://schemas.openxmlformats.org/officeDocument/2006/relationships" r:embed="rId2"/>
          <a:srcRect l="0" t="0" r="0" b="0"/>
          <a:stretch>
            <a:fillRect/>
          </a:stretch>
        </p:blipFill>
        <p:spPr>
          <a:xfrm rot="0">
            <a:off x="1066800" y="3722687"/>
            <a:ext cx="3509962" cy="2220912"/>
          </a:xfrm>
          <a:prstGeom prst="rect"/>
          <a:noFill/>
          <a:ln>
            <a:noFill/>
          </a:ln>
        </p:spPr>
      </p:pic>
      <p:sp>
        <p:nvSpPr>
          <p:cNvPr id="1048716" name=""/>
          <p:cNvSpPr txBox="1"/>
          <p:nvPr/>
        </p:nvSpPr>
        <p:spPr>
          <a:xfrm rot="0">
            <a:off x="4962525" y="1860550"/>
            <a:ext cx="2164081" cy="932345"/>
          </a:xfrm>
          <a:prstGeom prst="rect"/>
          <a:noFill/>
          <a:ln>
            <a:noFill/>
          </a:ln>
        </p:spPr>
        <p:txBody>
          <a:bodyPr bIns="45720" lIns="91440" rIns="91440" tIns="45720" wrap="none">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buFontTx/>
              <a:buChar char="•"/>
            </a:pPr>
            <a:r>
              <a:rPr altLang="zh-TW" lang="en-US">
                <a:ea typeface="新細明體" pitchFamily="18" charset="-120"/>
              </a:rPr>
              <a:t> + terminal : Source</a:t>
            </a:r>
          </a:p>
          <a:p>
            <a:pPr lvl="0">
              <a:buFontTx/>
              <a:buChar char="•"/>
            </a:pPr>
            <a:r>
              <a:rPr altLang="zh-TW" lang="en-US">
                <a:ea typeface="新細明體" pitchFamily="18" charset="-120"/>
              </a:rPr>
              <a:t> – terminal : Ground</a:t>
            </a:r>
          </a:p>
          <a:p>
            <a:pPr lvl="0">
              <a:buFontTx/>
              <a:buChar char="•"/>
            </a:pPr>
            <a:r>
              <a:rPr altLang="zh-TW" lang="en-US">
                <a:ea typeface="新細明體" pitchFamily="18" charset="-120"/>
              </a:rPr>
              <a:t> 0</a:t>
            </a:r>
            <a:r>
              <a:rPr altLang="zh-TW" baseline="30000" lang="en-US">
                <a:ea typeface="新細明體" pitchFamily="18" charset="-120"/>
              </a:rPr>
              <a:t>o</a:t>
            </a:r>
            <a:r>
              <a:rPr altLang="zh-TW" lang="en-US">
                <a:ea typeface="新細明體" pitchFamily="18" charset="-120"/>
              </a:rPr>
              <a:t> phase change</a:t>
            </a:r>
          </a:p>
        </p:txBody>
      </p:sp>
      <p:sp>
        <p:nvSpPr>
          <p:cNvPr id="1048717" name=""/>
          <p:cNvSpPr txBox="1"/>
          <p:nvPr/>
        </p:nvSpPr>
        <p:spPr>
          <a:xfrm rot="0">
            <a:off x="4900612" y="4086225"/>
            <a:ext cx="2189480" cy="1212647"/>
          </a:xfrm>
          <a:prstGeom prst="rect"/>
          <a:noFill/>
          <a:ln>
            <a:noFill/>
          </a:ln>
        </p:spPr>
        <p:txBody>
          <a:bodyPr bIns="45720" lIns="91440" rIns="91440" tIns="45720" wrap="none">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buFontTx/>
              <a:buChar char="•"/>
            </a:pPr>
            <a:r>
              <a:rPr altLang="zh-TW" lang="en-US">
                <a:ea typeface="新細明體" pitchFamily="18" charset="-120"/>
              </a:rPr>
              <a:t> + terminal : Ground</a:t>
            </a:r>
          </a:p>
          <a:p>
            <a:pPr lvl="0">
              <a:buFontTx/>
              <a:buChar char="•"/>
            </a:pPr>
            <a:r>
              <a:rPr altLang="zh-TW" lang="en-US">
                <a:ea typeface="新細明體" pitchFamily="18" charset="-120"/>
              </a:rPr>
              <a:t> – terminal : Source</a:t>
            </a:r>
          </a:p>
          <a:p>
            <a:pPr lvl="0">
              <a:buFontTx/>
              <a:buChar char="•"/>
            </a:pPr>
            <a:r>
              <a:rPr altLang="zh-TW" lang="en-US">
                <a:ea typeface="新細明體" pitchFamily="18" charset="-120"/>
              </a:rPr>
              <a:t> 180</a:t>
            </a:r>
            <a:r>
              <a:rPr altLang="zh-TW" baseline="30000" lang="en-US">
                <a:ea typeface="新細明體" pitchFamily="18" charset="-120"/>
              </a:rPr>
              <a:t>o</a:t>
            </a:r>
            <a:r>
              <a:rPr altLang="zh-TW" lang="en-US">
                <a:ea typeface="新細明體" pitchFamily="18" charset="-120"/>
              </a:rPr>
              <a:t> phase change</a:t>
            </a:r>
          </a:p>
          <a:p>
            <a:pPr lvl="0"/>
            <a:endParaRPr altLang="zh-TW" lang="en-US">
              <a:ea typeface="新細明體" pitchFamily="18" charset="-12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1">
  <p:cSld>
    <p:spTree>
      <p:nvGrpSpPr>
        <p:cNvPr id="143" name=""/>
        <p:cNvGrpSpPr/>
        <p:nvPr/>
      </p:nvGrpSpPr>
      <p:grpSpPr>
        <a:xfrm rot="0">
          <a:off x="0" y="0"/>
          <a:ext cx="0" cy="0"/>
          <a:chOff x="0" y="0"/>
          <a:chExt cx="0" cy="0"/>
        </a:xfrm>
      </p:grpSpPr>
      <p:sp>
        <p:nvSpPr>
          <p:cNvPr id="1048718" name=""/>
          <p:cNvSpPr/>
          <p:nvPr>
            <p:ph type="title" sz="full" idx="0"/>
          </p:nvPr>
        </p:nvSpPr>
        <p:spPr>
          <a:xfrm rot="0">
            <a:off x="457200" y="990600"/>
            <a:ext cx="8229600" cy="5334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sz="2800"/>
              <a:t>Basic Information of Op-Amp</a:t>
            </a:r>
          </a:p>
        </p:txBody>
      </p:sp>
      <p:sp>
        <p:nvSpPr>
          <p:cNvPr id="1048719" name=""/>
          <p:cNvSpPr txBox="1"/>
          <p:nvPr/>
        </p:nvSpPr>
        <p:spPr>
          <a:xfrm rot="0">
            <a:off x="685800" y="1828800"/>
            <a:ext cx="7772400" cy="1979028"/>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lnSpc>
                <a:spcPct val="150000"/>
              </a:lnSpc>
              <a:spcBef>
                <a:spcPct val="50000"/>
              </a:spcBef>
            </a:pPr>
            <a:r>
              <a:rPr sz="2400"/>
              <a:t>Op-amps have five basic terminals, that is, two input terminals, one output terminal and two power supply terminals.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1">
  <p:cSld>
    <p:spTree>
      <p:nvGrpSpPr>
        <p:cNvPr id="144" name=""/>
        <p:cNvGrpSpPr/>
        <p:nvPr/>
      </p:nvGrpSpPr>
      <p:grpSpPr>
        <a:xfrm rot="0">
          <a:off x="0" y="0"/>
          <a:ext cx="0" cy="0"/>
          <a:chOff x="0" y="0"/>
          <a:chExt cx="0" cy="0"/>
        </a:xfrm>
      </p:grpSpPr>
      <p:sp>
        <p:nvSpPr>
          <p:cNvPr id="1048720" name=""/>
          <p:cNvSpPr txBox="1"/>
          <p:nvPr/>
        </p:nvSpPr>
        <p:spPr>
          <a:xfrm rot="0">
            <a:off x="914400" y="457200"/>
            <a:ext cx="7239000" cy="1022045"/>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lvl="0">
              <a:spcBef>
                <a:spcPct val="50000"/>
              </a:spcBef>
            </a:pPr>
            <a:r>
              <a:rPr altLang="en-US" sz="2800" lang="en-US"/>
              <a:t>Basic Information of an Op-amp              </a:t>
            </a:r>
            <a:r>
              <a:rPr altLang="en-US" sz="2800" lang="en-US"/>
              <a:t>contd</a:t>
            </a:r>
            <a:r>
              <a:rPr altLang="en-US" lang="en-US"/>
              <a:t>…</a:t>
            </a:r>
          </a:p>
        </p:txBody>
      </p:sp>
      <p:sp>
        <p:nvSpPr>
          <p:cNvPr id="1048721" name=""/>
          <p:cNvSpPr txBox="1"/>
          <p:nvPr/>
        </p:nvSpPr>
        <p:spPr>
          <a:xfrm rot="0">
            <a:off x="685800" y="1752600"/>
            <a:ext cx="7924800" cy="4083253"/>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lnSpc>
                <a:spcPct val="150000"/>
              </a:lnSpc>
              <a:spcBef>
                <a:spcPct val="50000"/>
              </a:spcBef>
            </a:pPr>
            <a:r>
              <a:rPr sz="2400"/>
              <a:t>Power supply connection:</a:t>
            </a:r>
          </a:p>
          <a:p>
            <a:pPr lvl="0">
              <a:lnSpc>
                <a:spcPct val="150000"/>
              </a:lnSpc>
              <a:spcBef>
                <a:spcPct val="50000"/>
              </a:spcBef>
            </a:pPr>
            <a:r>
              <a:rPr sz="2400"/>
              <a:t>The power supply voltage may range from about </a:t>
            </a:r>
            <a:r>
              <a:rPr sz="2400" u="sng"/>
              <a:t>+</a:t>
            </a:r>
            <a:r>
              <a:rPr sz="2400"/>
              <a:t> 5V to </a:t>
            </a:r>
            <a:r>
              <a:rPr sz="2400" u="sng"/>
              <a:t>+</a:t>
            </a:r>
            <a:r>
              <a:rPr sz="2400"/>
              <a:t> 22V.</a:t>
            </a:r>
          </a:p>
          <a:p>
            <a:pPr lvl="0">
              <a:lnSpc>
                <a:spcPct val="150000"/>
              </a:lnSpc>
              <a:spcBef>
                <a:spcPct val="50000"/>
              </a:spcBef>
            </a:pPr>
            <a:r>
              <a:rPr sz="2400"/>
              <a:t>The common terminal of the V</a:t>
            </a:r>
            <a:r>
              <a:rPr baseline="30000" sz="2400"/>
              <a:t>+</a:t>
            </a:r>
            <a:r>
              <a:rPr baseline="-25000" sz="2400"/>
              <a:t> </a:t>
            </a:r>
            <a:r>
              <a:rPr sz="2400"/>
              <a:t>and V</a:t>
            </a:r>
            <a:r>
              <a:rPr baseline="30000" sz="2400"/>
              <a:t>- </a:t>
            </a:r>
            <a:r>
              <a:rPr sz="2400"/>
              <a:t>sources is connected to a reference point or ground.</a:t>
            </a:r>
          </a:p>
        </p:txBody>
      </p:sp>
    </p:spTree>
  </p:cSld>
  <p:clrMapOvr>
    <a:masterClrMapping/>
  </p:clrMapOvr>
  <p:timing/>
</p:sld>
</file>

<file path=ppt/slides/slide26.xml><?xml version="1.0" encoding="utf-8"?>
<p:sld xmlns:a="http://schemas.openxmlformats.org/drawingml/2006/main" xmlns:r="http://schemas.openxmlformats.org/officeDocument/2006/relationships" xmlns:p="http://schemas.openxmlformats.org/presentationml/2006/main" showMasterSp="1">
  <p:cSld>
    <p:spTree>
      <p:nvGrpSpPr>
        <p:cNvPr id="145" name=""/>
        <p:cNvGrpSpPr/>
        <p:nvPr/>
      </p:nvGrpSpPr>
      <p:grpSpPr>
        <a:xfrm rot="0">
          <a:off x="0" y="0"/>
          <a:ext cx="0" cy="0"/>
          <a:chOff x="0" y="0"/>
          <a:chExt cx="0" cy="0"/>
        </a:xfrm>
      </p:grpSpPr>
      <p:sp>
        <p:nvSpPr>
          <p:cNvPr id="1048722" name=""/>
          <p:cNvSpPr/>
          <p:nvPr>
            <p:ph type="title" sz="full" idx="0"/>
          </p:nvPr>
        </p:nvSpPr>
        <p:spPr>
          <a:xfrm rot="0">
            <a:off x="457200" y="457200"/>
            <a:ext cx="8229600" cy="1371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Differential Amplifier</a:t>
            </a:r>
          </a:p>
        </p:txBody>
      </p:sp>
      <p:sp>
        <p:nvSpPr>
          <p:cNvPr id="1048723" name=""/>
          <p:cNvSpPr/>
          <p:nvPr>
            <p:ph type="body" sz="half" idx="1"/>
          </p:nvPr>
        </p:nvSpPr>
        <p:spPr>
          <a:xfrm rot="0">
            <a:off x="2590800" y="1828800"/>
            <a:ext cx="4038600" cy="3886200"/>
          </a:xfrm>
          <a:prstGeom prst="rect"/>
          <a:noFill/>
          <a:ln w="9525" cap="flat" cmpd="sng">
            <a:solidFill>
              <a:schemeClr val="dk1">
                <a:alpha val="100000"/>
              </a:schemeClr>
            </a:solidFill>
            <a:prstDash val="solid"/>
            <a:round/>
          </a:ln>
        </p:spPr>
        <p:txBody>
          <a:bodyPr anchor="t" bIns="45720" lIns="91440" rIns="91440" tIns="45720"/>
          <a:lstStyle>
            <a:lvl1pPr marL="342900">
              <a:lnSpc>
                <a:spcPct val="100000"/>
              </a:lnSpc>
              <a:spcBef>
                <a:spcPct val="20000"/>
              </a:spcBef>
              <a:spcAft>
                <a:spcPct val="0"/>
              </a:spcAft>
              <a:buClr>
                <a:schemeClr val="dk2"/>
              </a:buClr>
              <a:buFont typeface="Wingdings" pitchFamily="2" charset="2"/>
              <a:buChar char="n"/>
              <a:defRPr sz="2800">
                <a:solidFill>
                  <a:schemeClr val="dk1"/>
                </a:solidFill>
              </a:defRPr>
            </a:lvl1pPr>
            <a:lvl2pPr marL="742950">
              <a:lnSpc>
                <a:spcPct val="100000"/>
              </a:lnSpc>
              <a:spcBef>
                <a:spcPct val="20000"/>
              </a:spcBef>
              <a:spcAft>
                <a:spcPct val="0"/>
              </a:spcAft>
              <a:buClr>
                <a:schemeClr val="accent2"/>
              </a:buClr>
              <a:buFont typeface="Wingdings" pitchFamily="2" charset="2"/>
              <a:buChar char="¨"/>
              <a:defRPr sz="2400">
                <a:solidFill>
                  <a:schemeClr val="dk1"/>
                </a:solidFill>
              </a:defRPr>
            </a:lvl2pPr>
            <a:lvl3pPr marL="1143000">
              <a:lnSpc>
                <a:spcPct val="100000"/>
              </a:lnSpc>
              <a:spcBef>
                <a:spcPct val="20000"/>
              </a:spcBef>
              <a:spcAft>
                <a:spcPct val="0"/>
              </a:spcAft>
              <a:buClr>
                <a:schemeClr val="dk2"/>
              </a:buClr>
              <a:buFont typeface="Wingdings" pitchFamily="2" charset="2"/>
              <a:buChar char="n"/>
              <a:defRPr sz="2000">
                <a:solidFill>
                  <a:schemeClr val="dk1"/>
                </a:solidFill>
              </a:defRPr>
            </a:lvl3pPr>
            <a:lvl4pPr marL="1600200">
              <a:lnSpc>
                <a:spcPct val="100000"/>
              </a:lnSpc>
              <a:spcBef>
                <a:spcPct val="20000"/>
              </a:spcBef>
              <a:spcAft>
                <a:spcPct val="0"/>
              </a:spcAft>
              <a:buClr>
                <a:schemeClr val="accent2"/>
              </a:buClr>
              <a:buFont typeface="Wingdings" pitchFamily="2" charset="2"/>
              <a:buChar char="¨"/>
              <a:defRPr sz="1800">
                <a:solidFill>
                  <a:schemeClr val="dk1"/>
                </a:solidFill>
              </a:defRPr>
            </a:lvl4pPr>
            <a:lvl5pPr marL="2057400">
              <a:lnSpc>
                <a:spcPct val="100000"/>
              </a:lnSpc>
              <a:spcBef>
                <a:spcPct val="20000"/>
              </a:spcBef>
              <a:spcAft>
                <a:spcPct val="0"/>
              </a:spcAft>
              <a:buClr>
                <a:schemeClr val="dk2"/>
              </a:buClr>
              <a:buFont typeface="Wingdings" pitchFamily="2" charset="2"/>
              <a:buChar char="§"/>
              <a:defRPr sz="1800">
                <a:solidFill>
                  <a:schemeClr val="dk1"/>
                </a:solidFill>
              </a:defRPr>
            </a:lvl5pPr>
          </a:lstStyle>
          <a:p>
            <a:pPr eaLnBrk="1" hangingPunct="1" latinLnBrk="1" lvl="0">
              <a:buNone/>
            </a:pPr>
            <a:r>
              <a:rPr altLang="en-US" sz="2000" lang="en-US"/>
              <a:t>V</a:t>
            </a:r>
            <a:r>
              <a:rPr altLang="en-US" baseline="-25000" sz="2000" lang="en-US"/>
              <a:t>0 </a:t>
            </a:r>
            <a:r>
              <a:rPr altLang="en-US" sz="2000" lang="en-US"/>
              <a:t>=A</a:t>
            </a:r>
            <a:r>
              <a:rPr altLang="en-US" baseline="-25000" sz="2000" lang="en-US"/>
              <a:t>d </a:t>
            </a:r>
            <a:r>
              <a:rPr altLang="en-US" sz="2000" lang="en-US"/>
              <a:t>(V</a:t>
            </a:r>
            <a:r>
              <a:rPr altLang="en-US" baseline="-25000" sz="2000" lang="en-US"/>
              <a:t>1</a:t>
            </a:r>
            <a:r>
              <a:rPr altLang="en-US" sz="2000" lang="en-US"/>
              <a:t> – V</a:t>
            </a:r>
            <a:r>
              <a:rPr altLang="en-US" baseline="-25000" sz="2000" lang="en-US"/>
              <a:t>2 </a:t>
            </a:r>
            <a:r>
              <a:rPr altLang="en-US" sz="2000" lang="en-US"/>
              <a:t>)</a:t>
            </a:r>
          </a:p>
          <a:p>
            <a:pPr eaLnBrk="1" hangingPunct="1" latinLnBrk="1" lvl="0">
              <a:buNone/>
            </a:pPr>
            <a:endParaRPr altLang="en-US" sz="2000" lang="en-US"/>
          </a:p>
          <a:p>
            <a:pPr eaLnBrk="1" hangingPunct="1" latinLnBrk="1" lvl="0">
              <a:buNone/>
            </a:pPr>
            <a:r>
              <a:rPr altLang="en-US" sz="2000" lang="en-US"/>
              <a:t>A</a:t>
            </a:r>
            <a:r>
              <a:rPr altLang="en-US" baseline="-25000" sz="2000" lang="en-US"/>
              <a:t>d </a:t>
            </a:r>
            <a:r>
              <a:rPr altLang="en-US" sz="2000" lang="en-US"/>
              <a:t>=20 log</a:t>
            </a:r>
            <a:r>
              <a:rPr altLang="en-US" baseline="-25000" sz="2000" lang="en-US"/>
              <a:t>10</a:t>
            </a:r>
            <a:r>
              <a:rPr altLang="en-US" sz="2000" lang="en-US"/>
              <a:t> (A</a:t>
            </a:r>
            <a:r>
              <a:rPr altLang="en-US" baseline="-25000" sz="2000" lang="en-US"/>
              <a:t>d </a:t>
            </a:r>
            <a:r>
              <a:rPr altLang="en-US" sz="2000" lang="en-US"/>
              <a:t>) in dB</a:t>
            </a:r>
          </a:p>
          <a:p>
            <a:pPr eaLnBrk="1" hangingPunct="1" latinLnBrk="1" lvl="0">
              <a:buNone/>
            </a:pPr>
            <a:endParaRPr altLang="en-US" sz="2000" lang="en-US"/>
          </a:p>
          <a:p>
            <a:pPr eaLnBrk="1" hangingPunct="1" latinLnBrk="1" lvl="0">
              <a:buNone/>
            </a:pPr>
            <a:r>
              <a:rPr altLang="en-US" sz="2000" lang="en-US"/>
              <a:t>V</a:t>
            </a:r>
            <a:r>
              <a:rPr altLang="en-US" baseline="-25000" sz="2000" lang="en-US"/>
              <a:t>c</a:t>
            </a:r>
            <a:r>
              <a:rPr altLang="en-US" sz="2000" lang="en-US"/>
              <a:t> = </a:t>
            </a:r>
          </a:p>
          <a:p>
            <a:pPr eaLnBrk="1" hangingPunct="1" latinLnBrk="1" lvl="0">
              <a:buNone/>
            </a:pPr>
            <a:endParaRPr altLang="en-US" sz="2000" lang="en-US"/>
          </a:p>
          <a:p>
            <a:pPr eaLnBrk="1" hangingPunct="1" latinLnBrk="1" lvl="0">
              <a:buNone/>
            </a:pPr>
            <a:r>
              <a:rPr altLang="en-US" sz="2000" lang="en-US"/>
              <a:t>CMRR= </a:t>
            </a:r>
            <a:r>
              <a:rPr altLang="en-US" sz="2000" lang="en-US">
                <a:ea typeface="Arial" pitchFamily="0" charset="0"/>
              </a:rPr>
              <a:t>ρ</a:t>
            </a:r>
            <a:r>
              <a:rPr altLang="en-US" sz="2000" lang="en-US">
                <a:ea typeface="Arial" pitchFamily="0" charset="0"/>
              </a:rPr>
              <a:t> = |         |</a:t>
            </a:r>
          </a:p>
        </p:txBody>
      </p:sp>
      <p:pic>
        <p:nvPicPr>
          <p:cNvPr id="2097172" name=""/>
          <p:cNvPicPr>
            <a:picLocks/>
          </p:cNvPicPr>
          <p:nvPr>
            <p:ph sz="quarter" idx="3"/>
          </p:nvPr>
        </p:nvPicPr>
        <p:blipFill>
          <a:blip xmlns:r="http://schemas.openxmlformats.org/officeDocument/2006/relationships" r:embed="rId1"/>
          <a:srcRect l="0" t="0" r="0" b="0"/>
          <a:stretch>
            <a:fillRect/>
          </a:stretch>
        </p:blipFill>
        <p:spPr>
          <a:xfrm rot="0">
            <a:off x="3352800" y="3276600"/>
            <a:ext cx="990600" cy="622300"/>
          </a:xfrm>
          <a:prstGeom prst="rect"/>
          <a:noFill/>
          <a:ln>
            <a:noFill/>
          </a:ln>
        </p:spPr>
      </p:pic>
      <p:pic>
        <p:nvPicPr>
          <p:cNvPr id="2097173" name=""/>
          <p:cNvPicPr>
            <a:picLocks/>
          </p:cNvPicPr>
          <p:nvPr>
            <p:ph sz="quarter" idx="2"/>
          </p:nvPr>
        </p:nvPicPr>
        <p:blipFill>
          <a:blip xmlns:r="http://schemas.openxmlformats.org/officeDocument/2006/relationships" r:embed="rId2"/>
          <a:srcRect l="0" t="0" r="0" b="0"/>
          <a:stretch>
            <a:fillRect/>
          </a:stretch>
        </p:blipFill>
        <p:spPr>
          <a:xfrm rot="0">
            <a:off x="4191000" y="3962400"/>
            <a:ext cx="609600" cy="762000"/>
          </a:xfrm>
          <a:prstGeom prst="rect"/>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1">
  <p:cSld>
    <p:spTree>
      <p:nvGrpSpPr>
        <p:cNvPr id="146" name=""/>
        <p:cNvGrpSpPr/>
        <p:nvPr/>
      </p:nvGrpSpPr>
      <p:grpSpPr>
        <a:xfrm rot="0">
          <a:off x="0" y="0"/>
          <a:ext cx="0" cy="0"/>
          <a:chOff x="0" y="0"/>
          <a:chExt cx="0" cy="0"/>
        </a:xfrm>
      </p:grpSpPr>
      <p:sp>
        <p:nvSpPr>
          <p:cNvPr id="1048724" name=""/>
          <p:cNvSpPr/>
          <p:nvPr>
            <p:ph type="title" sz="full" idx="0"/>
          </p:nvPr>
        </p:nvSpPr>
        <p:spPr>
          <a:xfrm rot="0">
            <a:off x="457200" y="457200"/>
            <a:ext cx="8229600" cy="10668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Characteristics and performance parameters of Op-amp</a:t>
            </a:r>
          </a:p>
        </p:txBody>
      </p:sp>
      <p:sp>
        <p:nvSpPr>
          <p:cNvPr id="1048725" name=""/>
          <p:cNvSpPr/>
          <p:nvPr>
            <p:ph type="body" sz="full" idx="1"/>
          </p:nvPr>
        </p:nvSpPr>
        <p:spPr>
          <a:xfrm rot="0">
            <a:off x="381000" y="1676400"/>
            <a:ext cx="8305800" cy="4800600"/>
          </a:xfrm>
          <a:prstGeom prst="rect"/>
          <a:noFill/>
          <a:ln>
            <a:noFill/>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pPr>
            <a:r>
              <a:rPr b="1" sz="2000"/>
              <a:t>Input offset Voltage</a:t>
            </a:r>
          </a:p>
          <a:p>
            <a:pPr eaLnBrk="1" hangingPunct="1" latinLnBrk="1" lvl="0">
              <a:lnSpc>
                <a:spcPct val="150000"/>
              </a:lnSpc>
            </a:pPr>
            <a:r>
              <a:rPr b="1" sz="2000"/>
              <a:t>Input offset current</a:t>
            </a:r>
          </a:p>
          <a:p>
            <a:pPr eaLnBrk="1" hangingPunct="1" latinLnBrk="1" lvl="0">
              <a:lnSpc>
                <a:spcPct val="150000"/>
              </a:lnSpc>
            </a:pPr>
            <a:r>
              <a:rPr b="1" sz="2000"/>
              <a:t>Input bias current</a:t>
            </a:r>
          </a:p>
          <a:p>
            <a:pPr eaLnBrk="1" hangingPunct="1" latinLnBrk="1" lvl="0">
              <a:lnSpc>
                <a:spcPct val="150000"/>
              </a:lnSpc>
            </a:pPr>
            <a:r>
              <a:rPr b="1" sz="2000"/>
              <a:t>Differential input resistance</a:t>
            </a:r>
          </a:p>
          <a:p>
            <a:pPr eaLnBrk="1" hangingPunct="1" latinLnBrk="1" lvl="0">
              <a:lnSpc>
                <a:spcPct val="150000"/>
              </a:lnSpc>
            </a:pPr>
            <a:r>
              <a:rPr b="1" sz="2000"/>
              <a:t>Input capacitance</a:t>
            </a:r>
          </a:p>
          <a:p>
            <a:pPr eaLnBrk="1" hangingPunct="1" latinLnBrk="1" lvl="0">
              <a:lnSpc>
                <a:spcPct val="150000"/>
              </a:lnSpc>
            </a:pPr>
            <a:r>
              <a:rPr b="1" sz="2000"/>
              <a:t>Open loop voltage gain</a:t>
            </a:r>
          </a:p>
          <a:p>
            <a:pPr eaLnBrk="1" hangingPunct="1" latinLnBrk="1" lvl="0">
              <a:lnSpc>
                <a:spcPct val="150000"/>
              </a:lnSpc>
            </a:pPr>
            <a:r>
              <a:rPr b="1" sz="2000"/>
              <a:t>CMRR</a:t>
            </a:r>
          </a:p>
          <a:p>
            <a:pPr eaLnBrk="1" hangingPunct="1" latinLnBrk="1" lvl="0">
              <a:lnSpc>
                <a:spcPct val="150000"/>
              </a:lnSpc>
            </a:pPr>
            <a:r>
              <a:rPr b="1" sz="2000"/>
              <a:t>Output voltage swing</a:t>
            </a:r>
          </a:p>
          <a:p>
            <a:pPr eaLnBrk="1" hangingPunct="1" latinLnBrk="1" lvl="0">
              <a:lnSpc>
                <a:spcPct val="90000"/>
              </a:lnSpc>
            </a:pPr>
            <a:endParaRPr b="1" sz="2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1">
  <p:cSld>
    <p:spTree>
      <p:nvGrpSpPr>
        <p:cNvPr id="147" name=""/>
        <p:cNvGrpSpPr/>
        <p:nvPr/>
      </p:nvGrpSpPr>
      <p:grpSpPr>
        <a:xfrm rot="0">
          <a:off x="0" y="0"/>
          <a:ext cx="0" cy="0"/>
          <a:chOff x="0" y="0"/>
          <a:chExt cx="0" cy="0"/>
        </a:xfrm>
      </p:grpSpPr>
      <p:sp>
        <p:nvSpPr>
          <p:cNvPr id="1048726" name=""/>
          <p:cNvSpPr/>
          <p:nvPr>
            <p:ph type="title" sz="full" idx="0"/>
          </p:nvPr>
        </p:nvSpPr>
        <p:spPr>
          <a:xfrm rot="0">
            <a:off x="457200" y="457200"/>
            <a:ext cx="8229600" cy="8382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400"/>
              <a:t>Characteristics and performance parameters of Op-amp</a:t>
            </a:r>
          </a:p>
        </p:txBody>
      </p:sp>
      <p:sp>
        <p:nvSpPr>
          <p:cNvPr id="1048727" name=""/>
          <p:cNvSpPr/>
          <p:nvPr>
            <p:ph type="body" sz="full" idx="1"/>
          </p:nvPr>
        </p:nvSpPr>
        <p:spPr>
          <a:xfrm rot="0">
            <a:off x="457200" y="1524000"/>
            <a:ext cx="8229600" cy="4953000"/>
          </a:xfrm>
          <a:prstGeom prst="rect"/>
          <a:noFill/>
          <a:ln>
            <a:noFill/>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pPr>
            <a:r>
              <a:rPr b="1" sz="2000"/>
              <a:t>Output resistance</a:t>
            </a:r>
          </a:p>
          <a:p>
            <a:pPr eaLnBrk="1" hangingPunct="1" latinLnBrk="1" lvl="0">
              <a:lnSpc>
                <a:spcPct val="150000"/>
              </a:lnSpc>
            </a:pPr>
            <a:r>
              <a:rPr b="1" sz="2000"/>
              <a:t>Offset adjustment range</a:t>
            </a:r>
          </a:p>
          <a:p>
            <a:pPr eaLnBrk="1" hangingPunct="1" latinLnBrk="1" lvl="0">
              <a:lnSpc>
                <a:spcPct val="150000"/>
              </a:lnSpc>
            </a:pPr>
            <a:r>
              <a:rPr b="1" sz="2000"/>
              <a:t>Input Voltage range</a:t>
            </a:r>
          </a:p>
          <a:p>
            <a:pPr eaLnBrk="1" hangingPunct="1" latinLnBrk="1" lvl="0">
              <a:lnSpc>
                <a:spcPct val="150000"/>
              </a:lnSpc>
            </a:pPr>
            <a:r>
              <a:rPr b="1" sz="2000"/>
              <a:t>Power supply rejection ratio</a:t>
            </a:r>
          </a:p>
          <a:p>
            <a:pPr eaLnBrk="1" hangingPunct="1" latinLnBrk="1" lvl="0">
              <a:lnSpc>
                <a:spcPct val="150000"/>
              </a:lnSpc>
            </a:pPr>
            <a:r>
              <a:rPr b="1" sz="2000"/>
              <a:t>Power consumption</a:t>
            </a:r>
          </a:p>
          <a:p>
            <a:pPr eaLnBrk="1" hangingPunct="1" latinLnBrk="1" lvl="0">
              <a:lnSpc>
                <a:spcPct val="150000"/>
              </a:lnSpc>
            </a:pPr>
            <a:r>
              <a:rPr b="1" sz="2000"/>
              <a:t>Slew rate</a:t>
            </a:r>
          </a:p>
          <a:p>
            <a:pPr eaLnBrk="1" hangingPunct="1" latinLnBrk="1" lvl="0">
              <a:lnSpc>
                <a:spcPct val="150000"/>
              </a:lnSpc>
            </a:pPr>
            <a:r>
              <a:rPr b="1" sz="2000"/>
              <a:t>Gain – Bandwidth product</a:t>
            </a:r>
          </a:p>
          <a:p>
            <a:pPr eaLnBrk="1" hangingPunct="1" latinLnBrk="1" lvl="0">
              <a:lnSpc>
                <a:spcPct val="150000"/>
              </a:lnSpc>
            </a:pPr>
            <a:r>
              <a:rPr b="1" sz="2000"/>
              <a:t>Equivalent input noise voltage and current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1">
  <p:cSld>
    <p:spTree>
      <p:nvGrpSpPr>
        <p:cNvPr id="148" name=""/>
        <p:cNvGrpSpPr/>
        <p:nvPr/>
      </p:nvGrpSpPr>
      <p:grpSpPr>
        <a:xfrm rot="0">
          <a:off x="0" y="0"/>
          <a:ext cx="0" cy="0"/>
          <a:chOff x="0" y="0"/>
          <a:chExt cx="0" cy="0"/>
        </a:xfrm>
      </p:grpSpPr>
      <p:sp>
        <p:nvSpPr>
          <p:cNvPr id="1048728" name=""/>
          <p:cNvSpPr/>
          <p:nvPr>
            <p:ph type="title" sz="full" idx="0"/>
          </p:nvPr>
        </p:nvSpPr>
        <p:spPr>
          <a:xfrm rot="0">
            <a:off x="457200" y="457200"/>
            <a:ext cx="8229600" cy="9144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400"/>
              <a:t>Characteristics and performance parameters of Op-amp</a:t>
            </a:r>
          </a:p>
        </p:txBody>
      </p:sp>
      <p:sp>
        <p:nvSpPr>
          <p:cNvPr id="1048729" name=""/>
          <p:cNvSpPr/>
          <p:nvPr>
            <p:ph type="body" sz="full" idx="1"/>
          </p:nvPr>
        </p:nvSpPr>
        <p:spPr>
          <a:xfrm rot="0">
            <a:off x="457200" y="1600200"/>
            <a:ext cx="8229600" cy="3886200"/>
          </a:xfrm>
          <a:prstGeom prst="rect"/>
          <a:noFill/>
          <a:ln>
            <a:noFill/>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pPr>
            <a:r>
              <a:rPr b="1" sz="2000"/>
              <a:t>Average temperature coefficient of offset parameters</a:t>
            </a:r>
          </a:p>
          <a:p>
            <a:pPr eaLnBrk="1" hangingPunct="1" latinLnBrk="1" lvl="0">
              <a:lnSpc>
                <a:spcPct val="150000"/>
              </a:lnSpc>
            </a:pPr>
            <a:r>
              <a:rPr b="1" sz="2000"/>
              <a:t>Output offset voltage</a:t>
            </a:r>
          </a:p>
          <a:p>
            <a:pPr eaLnBrk="1" hangingPunct="1" latinLnBrk="1" lvl="0">
              <a:lnSpc>
                <a:spcPct val="150000"/>
              </a:lnSpc>
            </a:pPr>
            <a:r>
              <a:rPr b="1" sz="2000"/>
              <a:t>Supply current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1">
  <p:cSld>
    <p:spTree>
      <p:nvGrpSpPr>
        <p:cNvPr id="117" name=""/>
        <p:cNvGrpSpPr/>
        <p:nvPr/>
      </p:nvGrpSpPr>
      <p:grpSpPr>
        <a:xfrm rot="0">
          <a:off x="0" y="0"/>
          <a:ext cx="0" cy="0"/>
          <a:chOff x="0" y="0"/>
          <a:chExt cx="0" cy="0"/>
        </a:xfrm>
      </p:grpSpPr>
      <p:sp>
        <p:nvSpPr>
          <p:cNvPr id="1048593" name=""/>
          <p:cNvSpPr/>
          <p:nvPr>
            <p:ph type="title" sz="full" idx="0"/>
          </p:nvPr>
        </p:nvSpPr>
        <p:spPr>
          <a:xfrm rot="0">
            <a:off x="381000" y="914400"/>
            <a:ext cx="8229600" cy="9144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Unit 1- Operational amplifies </a:t>
            </a:r>
          </a:p>
        </p:txBody>
      </p:sp>
      <p:sp>
        <p:nvSpPr>
          <p:cNvPr id="1048594" name=""/>
          <p:cNvSpPr/>
          <p:nvPr>
            <p:ph type="body" sz="full" idx="1"/>
          </p:nvPr>
        </p:nvSpPr>
        <p:spPr>
          <a:xfrm rot="0">
            <a:off x="457200" y="1981200"/>
            <a:ext cx="8229600" cy="3886200"/>
          </a:xfrm>
          <a:prstGeom prst="rect"/>
          <a:noFill/>
          <a:ln>
            <a:noFill/>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pPr>
            <a:r>
              <a:rPr sz="2400"/>
              <a:t>What is an Integrated Circuit?</a:t>
            </a:r>
          </a:p>
          <a:p>
            <a:pPr eaLnBrk="1" hangingPunct="1" latinLnBrk="1" lvl="0">
              <a:lnSpc>
                <a:spcPct val="150000"/>
              </a:lnSpc>
            </a:pPr>
            <a:r>
              <a:rPr sz="2400"/>
              <a:t>Where do you use an Integrated Circuit?</a:t>
            </a:r>
          </a:p>
          <a:p>
            <a:pPr eaLnBrk="1" hangingPunct="1" latinLnBrk="1" lvl="0">
              <a:lnSpc>
                <a:spcPct val="150000"/>
              </a:lnSpc>
            </a:pPr>
            <a:r>
              <a:rPr sz="2400"/>
              <a:t>Why do you prefer an Integrated Circuit to the circuits made by interconnecting discrete components?</a:t>
            </a:r>
          </a:p>
        </p:txBody>
      </p:sp>
      <p:pic>
        <p:nvPicPr>
          <p:cNvPr id="2097152" name=""/>
          <p:cNvPicPr>
            <a:picLocks/>
          </p:cNvPicPr>
          <p:nvPr/>
        </p:nvPicPr>
        <p:blipFill>
          <a:blip xmlns:r="http://schemas.openxmlformats.org/officeDocument/2006/relationships" r:embed="rId1"/>
          <a:srcRect l="0" t="0" r="0" b="0"/>
          <a:stretch>
            <a:fillRect/>
          </a:stretch>
        </p:blipFill>
        <p:spPr>
          <a:xfrm rot="0">
            <a:off x="6153150" y="0"/>
            <a:ext cx="2990850" cy="1009650"/>
          </a:xfrm>
          <a:prstGeom prst="rect"/>
          <a:noFill/>
          <a:ln>
            <a:noFill/>
          </a:ln>
        </p:spPr>
      </p:pic>
    </p:spTree>
  </p:cSld>
  <p:clrMapOvr>
    <a:masterClrMapping/>
  </p:clrMapOvr>
  <p:transition spd="fast" advClick="1">
    <p:cut thruBlk="0"/>
  </p:transition>
  <p:timing/>
</p:sld>
</file>

<file path=ppt/slides/slide30.xml><?xml version="1.0" encoding="utf-8"?>
<p:sld xmlns:a="http://schemas.openxmlformats.org/drawingml/2006/main" xmlns:r="http://schemas.openxmlformats.org/officeDocument/2006/relationships" xmlns:p="http://schemas.openxmlformats.org/presentationml/2006/main" showMasterSp="1">
  <p:cSld>
    <p:spTree>
      <p:nvGrpSpPr>
        <p:cNvPr id="149" name=""/>
        <p:cNvGrpSpPr/>
        <p:nvPr/>
      </p:nvGrpSpPr>
      <p:grpSpPr>
        <a:xfrm rot="0">
          <a:off x="0" y="0"/>
          <a:ext cx="0" cy="0"/>
          <a:chOff x="0" y="0"/>
          <a:chExt cx="0" cy="0"/>
        </a:xfrm>
      </p:grpSpPr>
      <p:sp>
        <p:nvSpPr>
          <p:cNvPr id="1048730" name=""/>
          <p:cNvSpPr/>
          <p:nvPr>
            <p:ph type="title" sz="full" idx="0"/>
          </p:nvPr>
        </p:nvSpPr>
        <p:spPr>
          <a:xfrm rot="0">
            <a:off x="457200" y="457200"/>
            <a:ext cx="8229600" cy="5334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1.  Input Offset Voltage</a:t>
            </a:r>
          </a:p>
        </p:txBody>
      </p:sp>
      <p:sp>
        <p:nvSpPr>
          <p:cNvPr id="1048731" name=""/>
          <p:cNvSpPr/>
          <p:nvPr>
            <p:ph type="body" sz="full" idx="1"/>
          </p:nvPr>
        </p:nvSpPr>
        <p:spPr>
          <a:xfrm rot="0">
            <a:off x="533400" y="1752600"/>
            <a:ext cx="8229600" cy="1752600"/>
          </a:xfrm>
          <a:prstGeom prst="rect"/>
          <a:noFill/>
          <a:ln w="9525" cap="flat" cmpd="sng">
            <a:solidFill>
              <a:schemeClr val="dk1">
                <a:alpha val="100000"/>
              </a:schemeClr>
            </a:solidFill>
            <a:prstDash val="solid"/>
            <a:round/>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buNone/>
            </a:pPr>
            <a:r>
              <a:rPr sz="2400"/>
              <a:t>The differential voltage that must be applied between the two input terminals of an op-amp, to make the output voltage zero.</a:t>
            </a:r>
          </a:p>
          <a:p>
            <a:pPr eaLnBrk="1" hangingPunct="1" latinLnBrk="1" lvl="0">
              <a:lnSpc>
                <a:spcPct val="150000"/>
              </a:lnSpc>
              <a:buNone/>
            </a:pPr>
            <a:endParaRPr sz="2400"/>
          </a:p>
        </p:txBody>
      </p:sp>
      <p:sp>
        <p:nvSpPr>
          <p:cNvPr id="1048732" name=""/>
          <p:cNvSpPr txBox="1"/>
          <p:nvPr/>
        </p:nvSpPr>
        <p:spPr>
          <a:xfrm rot="0">
            <a:off x="2209800" y="4114800"/>
            <a:ext cx="3124200" cy="975728"/>
          </a:xfrm>
          <a:prstGeom prst="rect"/>
          <a:noFill/>
          <a:ln w="9525" cap="flat" cmpd="sng">
            <a:solidFill>
              <a:schemeClr val="dk1">
                <a:alpha val="100000"/>
              </a:schemeClr>
            </a:solidFill>
            <a:prstDash val="solid"/>
            <a:round/>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latinLnBrk="1" lvl="0">
              <a:lnSpc>
                <a:spcPct val="150000"/>
              </a:lnSpc>
              <a:spcBef>
                <a:spcPct val="20000"/>
              </a:spcBef>
              <a:buClr>
                <a:schemeClr val="dk2"/>
              </a:buClr>
              <a:buSzPct val="75000"/>
              <a:buFont typeface="Wingdings" pitchFamily="2" charset="2"/>
              <a:buNone/>
            </a:pPr>
            <a:r>
              <a:rPr altLang="en-US" sz="2400" lang="en-US"/>
              <a:t>It is denoted as</a:t>
            </a:r>
            <a:r>
              <a:rPr altLang="en-US" b="1" sz="2400" lang="en-US"/>
              <a:t> V</a:t>
            </a:r>
            <a:r>
              <a:rPr altLang="en-US" baseline="-25000" b="1" sz="2400" lang="en-US"/>
              <a:t>ios</a:t>
            </a:r>
          </a:p>
        </p:txBody>
      </p:sp>
      <p:sp>
        <p:nvSpPr>
          <p:cNvPr id="1048733" name=""/>
          <p:cNvSpPr txBox="1"/>
          <p:nvPr/>
        </p:nvSpPr>
        <p:spPr>
          <a:xfrm rot="0">
            <a:off x="685800" y="5181600"/>
            <a:ext cx="5334000" cy="36671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For op-amp 741C the input offset voltage is 6mV</a:t>
            </a:r>
          </a:p>
        </p:txBody>
      </p:sp>
    </p:spTree>
  </p:cSld>
  <p:clrMapOvr>
    <a:masterClrMapping/>
  </p:clrMapOvr>
  <p:timing/>
</p:sld>
</file>

<file path=ppt/slides/slide31.xml><?xml version="1.0" encoding="utf-8"?>
<p:sld xmlns:a="http://schemas.openxmlformats.org/drawingml/2006/main" xmlns:r="http://schemas.openxmlformats.org/officeDocument/2006/relationships" xmlns:p="http://schemas.openxmlformats.org/presentationml/2006/main" showMasterSp="1">
  <p:cSld>
    <p:spTree>
      <p:nvGrpSpPr>
        <p:cNvPr id="150" name=""/>
        <p:cNvGrpSpPr/>
        <p:nvPr/>
      </p:nvGrpSpPr>
      <p:grpSpPr>
        <a:xfrm rot="0">
          <a:off x="0" y="0"/>
          <a:ext cx="0" cy="0"/>
          <a:chOff x="0" y="0"/>
          <a:chExt cx="0" cy="0"/>
        </a:xfrm>
      </p:grpSpPr>
      <p:sp>
        <p:nvSpPr>
          <p:cNvPr id="1048734" name=""/>
          <p:cNvSpPr/>
          <p:nvPr>
            <p:ph type="title" sz="full" idx="0"/>
          </p:nvPr>
        </p:nvSpPr>
        <p:spPr>
          <a:xfrm rot="0">
            <a:off x="457200" y="457200"/>
            <a:ext cx="8229600" cy="6858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2.  Input offset current</a:t>
            </a:r>
          </a:p>
        </p:txBody>
      </p:sp>
      <p:sp>
        <p:nvSpPr>
          <p:cNvPr id="1048735" name=""/>
          <p:cNvSpPr/>
          <p:nvPr>
            <p:ph type="body" sz="full" idx="1"/>
          </p:nvPr>
        </p:nvSpPr>
        <p:spPr>
          <a:xfrm rot="0">
            <a:off x="381000" y="1447800"/>
            <a:ext cx="8229600" cy="1295400"/>
          </a:xfrm>
          <a:prstGeom prst="rect"/>
          <a:noFill/>
          <a:ln w="9525" cap="flat" cmpd="sng">
            <a:solidFill>
              <a:schemeClr val="dk1">
                <a:alpha val="100000"/>
              </a:schemeClr>
            </a:solidFill>
            <a:prstDash val="solid"/>
            <a:round/>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buNone/>
            </a:pPr>
            <a:r>
              <a:rPr sz="2400"/>
              <a:t>The algebraic difference between the currents flowing into the two input terminals of the op-amp</a:t>
            </a:r>
          </a:p>
        </p:txBody>
      </p:sp>
      <p:sp>
        <p:nvSpPr>
          <p:cNvPr id="1048736" name=""/>
          <p:cNvSpPr txBox="1"/>
          <p:nvPr/>
        </p:nvSpPr>
        <p:spPr>
          <a:xfrm rot="0">
            <a:off x="2133600" y="3352800"/>
            <a:ext cx="4572000" cy="578942"/>
          </a:xfrm>
          <a:prstGeom prst="rect"/>
          <a:noFill/>
          <a:ln w="9525" cap="flat" cmpd="sng">
            <a:solidFill>
              <a:schemeClr val="dk1">
                <a:alpha val="100000"/>
              </a:schemeClr>
            </a:solidFill>
            <a:prstDash val="solid"/>
            <a:round/>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altLang="en-US" b="1" sz="2400" lang="en-US"/>
              <a:t>It is denoted as </a:t>
            </a:r>
            <a:r>
              <a:rPr altLang="en-US" b="1" sz="2400" lang="en-US"/>
              <a:t>I</a:t>
            </a:r>
            <a:r>
              <a:rPr altLang="en-US" baseline="-25000" b="1" sz="2400" lang="en-US"/>
              <a:t>ios</a:t>
            </a:r>
            <a:r>
              <a:rPr altLang="en-US" b="1" sz="2400" lang="en-US"/>
              <a:t> = | I</a:t>
            </a:r>
            <a:r>
              <a:rPr altLang="en-US" baseline="-25000" b="1" sz="2400" lang="en-US"/>
              <a:t>b1</a:t>
            </a:r>
            <a:r>
              <a:rPr altLang="en-US" b="1" sz="2400" lang="en-US"/>
              <a:t> – I</a:t>
            </a:r>
            <a:r>
              <a:rPr altLang="en-US" baseline="-25000" b="1" sz="2400" lang="en-US"/>
              <a:t>b2</a:t>
            </a:r>
            <a:r>
              <a:rPr altLang="en-US" b="1" sz="2400" lang="en-US"/>
              <a:t>|</a:t>
            </a:r>
          </a:p>
        </p:txBody>
      </p:sp>
      <p:sp>
        <p:nvSpPr>
          <p:cNvPr id="1048737" name=""/>
          <p:cNvSpPr/>
          <p:nvPr/>
        </p:nvSpPr>
        <p:spPr>
          <a:xfrm rot="0">
            <a:off x="1524000" y="4648200"/>
            <a:ext cx="5212081" cy="371741"/>
          </a:xfrm>
          <a:prstGeom prst="rect"/>
          <a:noFill/>
          <a:ln>
            <a:noFill/>
          </a:ln>
        </p:spPr>
        <p:txBody>
          <a:bodyPr bIns="45720" lIns="91440" rIns="91440" tIns="45720" wrap="none">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r>
              <a:t>For op-amp 741C the input offset current is 200nA</a:t>
            </a:r>
          </a:p>
        </p:txBody>
      </p:sp>
    </p:spTree>
  </p:cSld>
  <p:clrMapOvr>
    <a:masterClrMapping/>
  </p:clrMapOvr>
  <p:timing/>
</p:sld>
</file>

<file path=ppt/slides/slide32.xml><?xml version="1.0" encoding="utf-8"?>
<p:sld xmlns:a="http://schemas.openxmlformats.org/drawingml/2006/main" xmlns:r="http://schemas.openxmlformats.org/officeDocument/2006/relationships" xmlns:p="http://schemas.openxmlformats.org/presentationml/2006/main" showMasterSp="1">
  <p:cSld>
    <p:spTree>
      <p:nvGrpSpPr>
        <p:cNvPr id="151" name=""/>
        <p:cNvGrpSpPr/>
        <p:nvPr/>
      </p:nvGrpSpPr>
      <p:grpSpPr>
        <a:xfrm rot="0">
          <a:off x="0" y="0"/>
          <a:ext cx="0" cy="0"/>
          <a:chOff x="0" y="0"/>
          <a:chExt cx="0" cy="0"/>
        </a:xfrm>
      </p:grpSpPr>
      <p:sp>
        <p:nvSpPr>
          <p:cNvPr id="1048738" name=""/>
          <p:cNvSpPr/>
          <p:nvPr>
            <p:ph type="title" sz="full" idx="0"/>
          </p:nvPr>
        </p:nvSpPr>
        <p:spPr>
          <a:xfrm rot="0">
            <a:off x="457200" y="457200"/>
            <a:ext cx="8229600" cy="1371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3.  Input bias current</a:t>
            </a:r>
          </a:p>
        </p:txBody>
      </p:sp>
      <p:sp>
        <p:nvSpPr>
          <p:cNvPr id="1048739" name=""/>
          <p:cNvSpPr/>
          <p:nvPr>
            <p:ph type="body" sz="half" idx="1"/>
          </p:nvPr>
        </p:nvSpPr>
        <p:spPr>
          <a:xfrm rot="0">
            <a:off x="685800" y="1676400"/>
            <a:ext cx="6400800" cy="1447800"/>
          </a:xfrm>
          <a:prstGeom prst="rect"/>
          <a:noFill/>
          <a:ln w="9525" cap="flat" cmpd="sng">
            <a:solidFill>
              <a:schemeClr val="dk1">
                <a:alpha val="100000"/>
              </a:schemeClr>
            </a:solidFill>
            <a:prstDash val="solid"/>
            <a:round/>
          </a:ln>
        </p:spPr>
        <p:txBody>
          <a:bodyPr anchor="t" bIns="45720" lIns="91440" rIns="91440" tIns="45720"/>
          <a:lstStyle>
            <a:lvl1pPr marL="342900">
              <a:lnSpc>
                <a:spcPct val="100000"/>
              </a:lnSpc>
              <a:spcBef>
                <a:spcPct val="20000"/>
              </a:spcBef>
              <a:spcAft>
                <a:spcPct val="0"/>
              </a:spcAft>
              <a:buClr>
                <a:schemeClr val="dk2"/>
              </a:buClr>
              <a:buFont typeface="Wingdings" pitchFamily="2" charset="2"/>
              <a:buChar char="n"/>
              <a:defRPr sz="2800">
                <a:solidFill>
                  <a:schemeClr val="dk1"/>
                </a:solidFill>
              </a:defRPr>
            </a:lvl1pPr>
            <a:lvl2pPr marL="742950">
              <a:lnSpc>
                <a:spcPct val="100000"/>
              </a:lnSpc>
              <a:spcBef>
                <a:spcPct val="20000"/>
              </a:spcBef>
              <a:spcAft>
                <a:spcPct val="0"/>
              </a:spcAft>
              <a:buClr>
                <a:schemeClr val="accent2"/>
              </a:buClr>
              <a:buFont typeface="Wingdings" pitchFamily="2" charset="2"/>
              <a:buChar char="¨"/>
              <a:defRPr sz="2400">
                <a:solidFill>
                  <a:schemeClr val="dk1"/>
                </a:solidFill>
              </a:defRPr>
            </a:lvl2pPr>
            <a:lvl3pPr marL="1143000">
              <a:lnSpc>
                <a:spcPct val="100000"/>
              </a:lnSpc>
              <a:spcBef>
                <a:spcPct val="20000"/>
              </a:spcBef>
              <a:spcAft>
                <a:spcPct val="0"/>
              </a:spcAft>
              <a:buClr>
                <a:schemeClr val="dk2"/>
              </a:buClr>
              <a:buFont typeface="Wingdings" pitchFamily="2" charset="2"/>
              <a:buChar char="n"/>
              <a:defRPr sz="2000">
                <a:solidFill>
                  <a:schemeClr val="dk1"/>
                </a:solidFill>
              </a:defRPr>
            </a:lvl3pPr>
            <a:lvl4pPr marL="1600200">
              <a:lnSpc>
                <a:spcPct val="100000"/>
              </a:lnSpc>
              <a:spcBef>
                <a:spcPct val="20000"/>
              </a:spcBef>
              <a:spcAft>
                <a:spcPct val="0"/>
              </a:spcAft>
              <a:buClr>
                <a:schemeClr val="accent2"/>
              </a:buClr>
              <a:buFont typeface="Wingdings" pitchFamily="2" charset="2"/>
              <a:buChar char="¨"/>
              <a:defRPr sz="1800">
                <a:solidFill>
                  <a:schemeClr val="dk1"/>
                </a:solidFill>
              </a:defRPr>
            </a:lvl4pPr>
            <a:lvl5pPr marL="2057400">
              <a:lnSpc>
                <a:spcPct val="100000"/>
              </a:lnSpc>
              <a:spcBef>
                <a:spcPct val="20000"/>
              </a:spcBef>
              <a:spcAft>
                <a:spcPct val="0"/>
              </a:spcAft>
              <a:buClr>
                <a:schemeClr val="dk2"/>
              </a:buClr>
              <a:buFont typeface="Wingdings" pitchFamily="2" charset="2"/>
              <a:buChar char="§"/>
              <a:defRPr sz="1800">
                <a:solidFill>
                  <a:schemeClr val="dk1"/>
                </a:solidFill>
              </a:defRPr>
            </a:lvl5pPr>
          </a:lstStyle>
          <a:p>
            <a:pPr eaLnBrk="1" hangingPunct="1" latinLnBrk="1" lvl="0">
              <a:lnSpc>
                <a:spcPct val="150000"/>
              </a:lnSpc>
              <a:buNone/>
            </a:pPr>
            <a:r>
              <a:rPr sz="2400"/>
              <a:t>The average value of the two currents flowing into the op-amp input terminals</a:t>
            </a:r>
          </a:p>
        </p:txBody>
      </p:sp>
      <p:sp>
        <p:nvSpPr>
          <p:cNvPr id="1048740" name=""/>
          <p:cNvSpPr txBox="1"/>
          <p:nvPr/>
        </p:nvSpPr>
        <p:spPr>
          <a:xfrm rot="0">
            <a:off x="1600200" y="3505200"/>
            <a:ext cx="4800600" cy="42414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sz="2000"/>
              <a:t>It is expressed mathematically as</a:t>
            </a:r>
            <a:r>
              <a:t> </a:t>
            </a:r>
          </a:p>
        </p:txBody>
      </p:sp>
      <p:sp>
        <p:nvSpPr>
          <p:cNvPr id="1048741" name=""/>
          <p:cNvSpPr txBox="1"/>
          <p:nvPr/>
        </p:nvSpPr>
        <p:spPr>
          <a:xfrm rot="0">
            <a:off x="1066800" y="5715000"/>
            <a:ext cx="4724400" cy="46064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altLang="en-US" lang="en-US"/>
              <a:t>For 741C the maximum value of </a:t>
            </a:r>
            <a:r>
              <a:rPr altLang="en-US" lang="en-US"/>
              <a:t>I</a:t>
            </a:r>
            <a:r>
              <a:rPr altLang="en-US" baseline="-25000" lang="en-US"/>
              <a:t>b </a:t>
            </a:r>
            <a:r>
              <a:rPr altLang="en-US" lang="en-US"/>
              <a:t>is 500nA</a:t>
            </a:r>
          </a:p>
        </p:txBody>
      </p:sp>
      <p:pic>
        <p:nvPicPr>
          <p:cNvPr id="2097174" name=""/>
          <p:cNvPicPr>
            <a:picLocks/>
          </p:cNvPicPr>
          <p:nvPr>
            <p:ph sz="half" idx="2"/>
          </p:nvPr>
        </p:nvPicPr>
        <p:blipFill>
          <a:blip xmlns:r="http://schemas.openxmlformats.org/officeDocument/2006/relationships" r:embed="rId1"/>
          <a:srcRect l="0" t="0" r="0" b="0"/>
          <a:stretch>
            <a:fillRect/>
          </a:stretch>
        </p:blipFill>
        <p:spPr>
          <a:xfrm rot="0">
            <a:off x="3124200" y="4191000"/>
            <a:ext cx="1447800" cy="698500"/>
          </a:xfrm>
          <a:prstGeom prst="rect"/>
          <a:noFill/>
          <a:ln>
            <a:noFill/>
          </a:ln>
        </p:spPr>
      </p:pic>
    </p:spTree>
  </p:cSld>
  <p:clrMapOvr>
    <a:masterClrMapping/>
  </p:clrMapOvr>
  <p:timing/>
</p:sld>
</file>

<file path=ppt/slides/slide33.xml><?xml version="1.0" encoding="utf-8"?>
<p:sld xmlns:a="http://schemas.openxmlformats.org/drawingml/2006/main" xmlns:r="http://schemas.openxmlformats.org/officeDocument/2006/relationships" xmlns:p="http://schemas.openxmlformats.org/presentationml/2006/main" showMasterSp="1">
  <p:cSld>
    <p:spTree>
      <p:nvGrpSpPr>
        <p:cNvPr id="152" name=""/>
        <p:cNvGrpSpPr/>
        <p:nvPr/>
      </p:nvGrpSpPr>
      <p:grpSpPr>
        <a:xfrm rot="0">
          <a:off x="0" y="0"/>
          <a:ext cx="0" cy="0"/>
          <a:chOff x="0" y="0"/>
          <a:chExt cx="0" cy="0"/>
        </a:xfrm>
      </p:grpSpPr>
      <p:sp>
        <p:nvSpPr>
          <p:cNvPr id="1048742" name=""/>
          <p:cNvSpPr/>
          <p:nvPr>
            <p:ph type="title" sz="full" idx="0"/>
          </p:nvPr>
        </p:nvSpPr>
        <p:spPr>
          <a:xfrm rot="0">
            <a:off x="457200" y="457200"/>
            <a:ext cx="8229600" cy="6858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4. Differential Input Resistance</a:t>
            </a:r>
          </a:p>
        </p:txBody>
      </p:sp>
      <p:sp>
        <p:nvSpPr>
          <p:cNvPr id="1048743" name=""/>
          <p:cNvSpPr/>
          <p:nvPr>
            <p:ph type="body" sz="full" idx="1"/>
          </p:nvPr>
        </p:nvSpPr>
        <p:spPr>
          <a:xfrm rot="0">
            <a:off x="457200" y="1447800"/>
            <a:ext cx="8229600" cy="1752600"/>
          </a:xfrm>
          <a:prstGeom prst="rect"/>
          <a:noFill/>
          <a:ln w="9525" cap="flat" cmpd="sng">
            <a:solidFill>
              <a:schemeClr val="dk1">
                <a:alpha val="100000"/>
              </a:schemeClr>
            </a:solidFill>
            <a:prstDash val="solid"/>
            <a:round/>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buNone/>
            </a:pPr>
            <a:r>
              <a:rPr sz="2400"/>
              <a:t>It is the equivalent resistance measured at either the inverting or non-inverting input terminal with the other input terminal grounded</a:t>
            </a:r>
          </a:p>
        </p:txBody>
      </p:sp>
      <p:sp>
        <p:nvSpPr>
          <p:cNvPr id="1048744" name=""/>
          <p:cNvSpPr txBox="1"/>
          <p:nvPr/>
        </p:nvSpPr>
        <p:spPr>
          <a:xfrm rot="0">
            <a:off x="2209800" y="3429000"/>
            <a:ext cx="3124200" cy="57894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altLang="en-US" b="1" sz="2400" lang="en-US"/>
              <a:t>It is denoted as </a:t>
            </a:r>
            <a:r>
              <a:rPr altLang="en-US" b="1" sz="2400" lang="en-US"/>
              <a:t>R</a:t>
            </a:r>
            <a:r>
              <a:rPr altLang="en-US" baseline="-25000" b="1" sz="2400" lang="en-US"/>
              <a:t>i</a:t>
            </a:r>
          </a:p>
        </p:txBody>
      </p:sp>
      <p:sp>
        <p:nvSpPr>
          <p:cNvPr id="1048745" name=""/>
          <p:cNvSpPr txBox="1"/>
          <p:nvPr/>
        </p:nvSpPr>
        <p:spPr>
          <a:xfrm rot="0">
            <a:off x="1143000" y="4572000"/>
            <a:ext cx="3810000" cy="36671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altLang="en-US" lang="en-US"/>
              <a:t>For 741C it is of the order of 2M</a:t>
            </a:r>
            <a:r>
              <a:rPr altLang="en-US" lang="en-US">
                <a:ea typeface="Arial" pitchFamily="0" charset="0"/>
              </a:rPr>
              <a:t>Ω</a:t>
            </a:r>
          </a:p>
        </p:txBody>
      </p:sp>
    </p:spTree>
  </p:cSld>
  <p:clrMapOvr>
    <a:masterClrMapping/>
  </p:clrMapOvr>
  <p:timing/>
</p:sld>
</file>

<file path=ppt/slides/slide34.xml><?xml version="1.0" encoding="utf-8"?>
<p:sld xmlns:a="http://schemas.openxmlformats.org/drawingml/2006/main" xmlns:r="http://schemas.openxmlformats.org/officeDocument/2006/relationships" xmlns:p="http://schemas.openxmlformats.org/presentationml/2006/main" showMasterSp="1">
  <p:cSld>
    <p:spTree>
      <p:nvGrpSpPr>
        <p:cNvPr id="153" name=""/>
        <p:cNvGrpSpPr/>
        <p:nvPr/>
      </p:nvGrpSpPr>
      <p:grpSpPr>
        <a:xfrm rot="0">
          <a:off x="0" y="0"/>
          <a:ext cx="0" cy="0"/>
          <a:chOff x="0" y="0"/>
          <a:chExt cx="0" cy="0"/>
        </a:xfrm>
      </p:grpSpPr>
      <p:sp>
        <p:nvSpPr>
          <p:cNvPr id="1048746" name=""/>
          <p:cNvSpPr/>
          <p:nvPr>
            <p:ph type="title" sz="full" idx="0"/>
          </p:nvPr>
        </p:nvSpPr>
        <p:spPr>
          <a:xfrm rot="0">
            <a:off x="457200" y="457200"/>
            <a:ext cx="8229600" cy="5334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sz="2800"/>
              <a:t>5.  Input capacitance</a:t>
            </a:r>
          </a:p>
        </p:txBody>
      </p:sp>
      <p:sp>
        <p:nvSpPr>
          <p:cNvPr id="1048747" name=""/>
          <p:cNvSpPr/>
          <p:nvPr>
            <p:ph type="body" sz="full" idx="1"/>
          </p:nvPr>
        </p:nvSpPr>
        <p:spPr>
          <a:xfrm rot="0">
            <a:off x="457200" y="1371600"/>
            <a:ext cx="8229600" cy="1828800"/>
          </a:xfrm>
          <a:prstGeom prst="rect"/>
          <a:noFill/>
          <a:ln w="9525" cap="flat" cmpd="sng">
            <a:solidFill>
              <a:schemeClr val="dk1">
                <a:alpha val="100000"/>
              </a:schemeClr>
            </a:solidFill>
            <a:prstDash val="solid"/>
            <a:round/>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buNone/>
            </a:pPr>
            <a:r>
              <a:rPr sz="2400"/>
              <a:t>It is the equivalent capacitance measured at either the inverting or non- inverting input terminal with the other input terminal grounded.</a:t>
            </a:r>
          </a:p>
        </p:txBody>
      </p:sp>
      <p:sp>
        <p:nvSpPr>
          <p:cNvPr id="1048748" name=""/>
          <p:cNvSpPr txBox="1"/>
          <p:nvPr/>
        </p:nvSpPr>
        <p:spPr>
          <a:xfrm rot="0">
            <a:off x="2209800" y="3581400"/>
            <a:ext cx="3581400" cy="57894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altLang="en-US" b="1" sz="2400" lang="en-US"/>
              <a:t>It is denoted as </a:t>
            </a:r>
            <a:r>
              <a:rPr altLang="en-US" b="1" sz="2400" lang="en-US"/>
              <a:t>C</a:t>
            </a:r>
            <a:r>
              <a:rPr altLang="en-US" baseline="-25000" b="1" sz="2400" lang="en-US"/>
              <a:t>i</a:t>
            </a:r>
          </a:p>
        </p:txBody>
      </p:sp>
      <p:sp>
        <p:nvSpPr>
          <p:cNvPr id="1048749" name=""/>
          <p:cNvSpPr txBox="1"/>
          <p:nvPr/>
        </p:nvSpPr>
        <p:spPr>
          <a:xfrm rot="0">
            <a:off x="1524000" y="4876800"/>
            <a:ext cx="3810000" cy="36671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altLang="en-US" lang="en-US"/>
              <a:t>For 741C it is of the 1-4 </a:t>
            </a:r>
            <a:r>
              <a:rPr altLang="en-US" lang="en-US"/>
              <a:t>pF</a:t>
            </a:r>
          </a:p>
        </p:txBody>
      </p:sp>
    </p:spTree>
  </p:cSld>
  <p:clrMapOvr>
    <a:masterClrMapping/>
  </p:clrMapOvr>
  <p:timing/>
</p:sld>
</file>

<file path=ppt/slides/slide35.xml><?xml version="1.0" encoding="utf-8"?>
<p:sld xmlns:a="http://schemas.openxmlformats.org/drawingml/2006/main" xmlns:r="http://schemas.openxmlformats.org/officeDocument/2006/relationships" xmlns:p="http://schemas.openxmlformats.org/presentationml/2006/main" showMasterSp="1">
  <p:cSld>
    <p:spTree>
      <p:nvGrpSpPr>
        <p:cNvPr id="154" name=""/>
        <p:cNvGrpSpPr/>
        <p:nvPr/>
      </p:nvGrpSpPr>
      <p:grpSpPr>
        <a:xfrm rot="0">
          <a:off x="0" y="0"/>
          <a:ext cx="0" cy="0"/>
          <a:chOff x="0" y="0"/>
          <a:chExt cx="0" cy="0"/>
        </a:xfrm>
      </p:grpSpPr>
      <p:sp>
        <p:nvSpPr>
          <p:cNvPr id="1048750" name=""/>
          <p:cNvSpPr/>
          <p:nvPr>
            <p:ph type="title" sz="full" idx="0"/>
          </p:nvPr>
        </p:nvSpPr>
        <p:spPr>
          <a:xfrm rot="0">
            <a:off x="457200" y="457200"/>
            <a:ext cx="8229600" cy="5334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6. Open loop Voltage gain</a:t>
            </a:r>
          </a:p>
        </p:txBody>
      </p:sp>
      <p:sp>
        <p:nvSpPr>
          <p:cNvPr id="1048751" name=""/>
          <p:cNvSpPr/>
          <p:nvPr>
            <p:ph type="body" sz="full" idx="1"/>
          </p:nvPr>
        </p:nvSpPr>
        <p:spPr>
          <a:xfrm rot="0">
            <a:off x="457200" y="1371600"/>
            <a:ext cx="8229600" cy="2514600"/>
          </a:xfrm>
          <a:prstGeom prst="rect"/>
          <a:noFill/>
          <a:ln w="9525" cap="flat" cmpd="sng">
            <a:solidFill>
              <a:schemeClr val="dk1">
                <a:alpha val="100000"/>
              </a:schemeClr>
            </a:solidFill>
            <a:prstDash val="solid"/>
            <a:round/>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buNone/>
            </a:pPr>
            <a:r>
              <a:rPr sz="2400"/>
              <a:t>It is the ratio of output voltage to the differential input voltage, when op-amp is in open loop configuration, without any feedback. It is also called as large signal voltage gain</a:t>
            </a:r>
            <a:r>
              <a:t> </a:t>
            </a:r>
          </a:p>
        </p:txBody>
      </p:sp>
      <p:sp>
        <p:nvSpPr>
          <p:cNvPr id="1048752" name=""/>
          <p:cNvSpPr txBox="1"/>
          <p:nvPr/>
        </p:nvSpPr>
        <p:spPr>
          <a:xfrm rot="0">
            <a:off x="533400" y="4191000"/>
            <a:ext cx="3048000" cy="57894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sz="2400"/>
              <a:t>It is denoted as A</a:t>
            </a:r>
            <a:r>
              <a:rPr baseline="-25000" sz="2400"/>
              <a:t>OL</a:t>
            </a:r>
          </a:p>
        </p:txBody>
      </p:sp>
      <p:sp>
        <p:nvSpPr>
          <p:cNvPr id="1048753" name=""/>
          <p:cNvSpPr txBox="1"/>
          <p:nvPr/>
        </p:nvSpPr>
        <p:spPr>
          <a:xfrm rot="0">
            <a:off x="3581400" y="4191000"/>
            <a:ext cx="1828800" cy="578942"/>
          </a:xfrm>
          <a:prstGeom prst="rect"/>
          <a:noFill/>
          <a:ln w="9525" cap="flat" cmpd="sng">
            <a:solidFill>
              <a:schemeClr val="dk1">
                <a:alpha val="100000"/>
              </a:schemeClr>
            </a:solidFill>
            <a:prstDash val="solid"/>
            <a:round/>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altLang="en-US" sz="2400" lang="en-US"/>
              <a:t>A</a:t>
            </a:r>
            <a:r>
              <a:rPr altLang="en-US" baseline="-25000" sz="2400" lang="en-US"/>
              <a:t>OL</a:t>
            </a:r>
            <a:r>
              <a:rPr altLang="en-US" sz="2400" lang="en-US"/>
              <a:t>=V</a:t>
            </a:r>
            <a:r>
              <a:rPr altLang="en-US" baseline="-25000" sz="2400" lang="en-US"/>
              <a:t>o </a:t>
            </a:r>
            <a:r>
              <a:rPr altLang="en-US" sz="2400" lang="en-US"/>
              <a:t>/ V</a:t>
            </a:r>
            <a:r>
              <a:rPr altLang="en-US" baseline="-25000" sz="2400" lang="en-US"/>
              <a:t>d</a:t>
            </a:r>
          </a:p>
        </p:txBody>
      </p:sp>
      <p:sp>
        <p:nvSpPr>
          <p:cNvPr id="1048754" name=""/>
          <p:cNvSpPr txBox="1"/>
          <p:nvPr/>
        </p:nvSpPr>
        <p:spPr>
          <a:xfrm rot="0">
            <a:off x="304800" y="5791200"/>
            <a:ext cx="3962400" cy="42414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sz="2000"/>
              <a:t>For 741C it is typically 200,000</a:t>
            </a:r>
          </a:p>
        </p:txBody>
      </p:sp>
    </p:spTree>
  </p:cSld>
  <p:clrMapOvr>
    <a:masterClrMapping/>
  </p:clrMapOvr>
  <p:timing/>
</p:sld>
</file>

<file path=ppt/slides/slide36.xml><?xml version="1.0" encoding="utf-8"?>
<p:sld xmlns:a="http://schemas.openxmlformats.org/drawingml/2006/main" xmlns:r="http://schemas.openxmlformats.org/officeDocument/2006/relationships" xmlns:p="http://schemas.openxmlformats.org/presentationml/2006/main" showMasterSp="1">
  <p:cSld>
    <p:spTree>
      <p:nvGrpSpPr>
        <p:cNvPr id="155" name=""/>
        <p:cNvGrpSpPr/>
        <p:nvPr/>
      </p:nvGrpSpPr>
      <p:grpSpPr>
        <a:xfrm rot="0">
          <a:off x="0" y="0"/>
          <a:ext cx="0" cy="0"/>
          <a:chOff x="0" y="0"/>
          <a:chExt cx="0" cy="0"/>
        </a:xfrm>
      </p:grpSpPr>
      <p:sp>
        <p:nvSpPr>
          <p:cNvPr id="1048755" name=""/>
          <p:cNvSpPr txBox="1"/>
          <p:nvPr/>
        </p:nvSpPr>
        <p:spPr>
          <a:xfrm rot="0">
            <a:off x="3352800" y="533400"/>
            <a:ext cx="2209800" cy="55674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lvl="0">
              <a:spcBef>
                <a:spcPct val="50000"/>
              </a:spcBef>
            </a:pPr>
            <a:r>
              <a:rPr b="1" sz="2800"/>
              <a:t>7. CMRR</a:t>
            </a:r>
          </a:p>
        </p:txBody>
      </p:sp>
      <p:sp>
        <p:nvSpPr>
          <p:cNvPr id="1048756" name=""/>
          <p:cNvSpPr txBox="1"/>
          <p:nvPr/>
        </p:nvSpPr>
        <p:spPr>
          <a:xfrm rot="0">
            <a:off x="762000" y="1447800"/>
            <a:ext cx="8229600" cy="1733016"/>
          </a:xfrm>
          <a:prstGeom prst="rect"/>
          <a:noFill/>
          <a:ln w="9525" cap="flat" cmpd="sng">
            <a:solidFill>
              <a:schemeClr val="dk1">
                <a:alpha val="100000"/>
              </a:schemeClr>
            </a:solidFill>
            <a:prstDash val="solid"/>
            <a:round/>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lnSpc>
                <a:spcPct val="150000"/>
              </a:lnSpc>
              <a:spcBef>
                <a:spcPct val="50000"/>
              </a:spcBef>
            </a:pPr>
            <a:r>
              <a:rPr sz="2400"/>
              <a:t>It is the ratio of differential voltage gain A</a:t>
            </a:r>
            <a:r>
              <a:rPr baseline="-25000" sz="2400"/>
              <a:t>d </a:t>
            </a:r>
            <a:r>
              <a:rPr sz="2400"/>
              <a:t> to common mode voltage gain A</a:t>
            </a:r>
            <a:r>
              <a:rPr baseline="-25000" sz="2400"/>
              <a:t>c</a:t>
            </a:r>
          </a:p>
        </p:txBody>
      </p:sp>
      <p:sp>
        <p:nvSpPr>
          <p:cNvPr id="1048757" name=""/>
          <p:cNvSpPr txBox="1"/>
          <p:nvPr/>
        </p:nvSpPr>
        <p:spPr>
          <a:xfrm rot="0">
            <a:off x="2057400" y="3124200"/>
            <a:ext cx="2438400" cy="578942"/>
          </a:xfrm>
          <a:prstGeom prst="rect"/>
          <a:noFill/>
          <a:ln w="9525" cap="flat" cmpd="sng">
            <a:solidFill>
              <a:schemeClr val="dk1">
                <a:alpha val="100000"/>
              </a:schemeClr>
            </a:solidFill>
            <a:prstDash val="solid"/>
            <a:round/>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b="1" sz="2400"/>
              <a:t>CMRR = A</a:t>
            </a:r>
            <a:r>
              <a:rPr baseline="-25000" b="1" sz="2400"/>
              <a:t>d </a:t>
            </a:r>
            <a:r>
              <a:rPr b="1" sz="2400"/>
              <a:t>/ A</a:t>
            </a:r>
            <a:r>
              <a:rPr baseline="-25000" b="1" sz="2400"/>
              <a:t>c</a:t>
            </a:r>
          </a:p>
        </p:txBody>
      </p:sp>
      <p:sp>
        <p:nvSpPr>
          <p:cNvPr id="1048758" name=""/>
          <p:cNvSpPr txBox="1"/>
          <p:nvPr/>
        </p:nvSpPr>
        <p:spPr>
          <a:xfrm rot="0">
            <a:off x="762000" y="3962400"/>
            <a:ext cx="7391400" cy="57894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altLang="en-US" sz="2400" lang="en-US"/>
              <a:t>A</a:t>
            </a:r>
            <a:r>
              <a:rPr altLang="en-US" baseline="-25000" sz="2400" lang="en-US"/>
              <a:t>d </a:t>
            </a:r>
            <a:r>
              <a:rPr altLang="en-US" sz="2400" lang="en-US"/>
              <a:t> is open loop voltage gain A</a:t>
            </a:r>
            <a:r>
              <a:rPr altLang="en-US" baseline="-25000" sz="2400" lang="en-US"/>
              <a:t>OL</a:t>
            </a:r>
            <a:r>
              <a:rPr altLang="en-US" sz="2400" lang="en-US"/>
              <a:t> and A</a:t>
            </a:r>
            <a:r>
              <a:rPr altLang="en-US" baseline="-25000" sz="2400" lang="en-US"/>
              <a:t>c </a:t>
            </a:r>
            <a:r>
              <a:rPr altLang="en-US" sz="2400" lang="en-US"/>
              <a:t>= V</a:t>
            </a:r>
            <a:r>
              <a:rPr altLang="en-US" baseline="-25000" sz="2400" lang="en-US"/>
              <a:t>OC</a:t>
            </a:r>
            <a:r>
              <a:rPr altLang="en-US" sz="2400" lang="en-US"/>
              <a:t> / V</a:t>
            </a:r>
            <a:r>
              <a:rPr altLang="en-US" baseline="-25000" sz="2400" lang="en-US"/>
              <a:t>c</a:t>
            </a:r>
          </a:p>
        </p:txBody>
      </p:sp>
      <p:sp>
        <p:nvSpPr>
          <p:cNvPr id="1048759" name=""/>
          <p:cNvSpPr txBox="1"/>
          <p:nvPr/>
        </p:nvSpPr>
        <p:spPr>
          <a:xfrm rot="0">
            <a:off x="381000" y="5562600"/>
            <a:ext cx="4419600" cy="42414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sz="2000"/>
              <a:t>For op-amp 741C  CMRR is 90 dB</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1">
  <p:cSld>
    <p:spTree>
      <p:nvGrpSpPr>
        <p:cNvPr id="156" name=""/>
        <p:cNvGrpSpPr/>
        <p:nvPr/>
      </p:nvGrpSpPr>
      <p:grpSpPr>
        <a:xfrm rot="0">
          <a:off x="0" y="0"/>
          <a:ext cx="0" cy="0"/>
          <a:chOff x="0" y="0"/>
          <a:chExt cx="0" cy="0"/>
        </a:xfrm>
      </p:grpSpPr>
      <p:sp>
        <p:nvSpPr>
          <p:cNvPr id="1048760" name=""/>
          <p:cNvSpPr txBox="1"/>
          <p:nvPr/>
        </p:nvSpPr>
        <p:spPr>
          <a:xfrm rot="0">
            <a:off x="1981200" y="609600"/>
            <a:ext cx="5181600" cy="55674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lvl="0">
              <a:spcBef>
                <a:spcPct val="50000"/>
              </a:spcBef>
            </a:pPr>
            <a:r>
              <a:rPr b="1" sz="2800"/>
              <a:t>8. Output Voltage swing</a:t>
            </a:r>
          </a:p>
        </p:txBody>
      </p:sp>
      <p:sp>
        <p:nvSpPr>
          <p:cNvPr id="1048761" name=""/>
          <p:cNvSpPr txBox="1"/>
          <p:nvPr/>
        </p:nvSpPr>
        <p:spPr>
          <a:xfrm rot="0">
            <a:off x="533400" y="1371600"/>
            <a:ext cx="7848600" cy="3374593"/>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lnSpc>
                <a:spcPct val="150000"/>
              </a:lnSpc>
              <a:spcBef>
                <a:spcPct val="50000"/>
              </a:spcBef>
            </a:pPr>
            <a:r>
              <a:rPr altLang="en-US" sz="2400" lang="en-US"/>
              <a:t>The op-amp output voltage gets saturated at +</a:t>
            </a:r>
            <a:r>
              <a:rPr altLang="en-US" sz="2400" lang="en-US"/>
              <a:t>V</a:t>
            </a:r>
            <a:r>
              <a:rPr altLang="en-US" baseline="-25000" sz="2400" lang="en-US"/>
              <a:t>cc</a:t>
            </a:r>
            <a:r>
              <a:rPr altLang="en-US" sz="2400" lang="en-US"/>
              <a:t> and –V</a:t>
            </a:r>
            <a:r>
              <a:rPr altLang="en-US" baseline="-25000" sz="2400" lang="en-US"/>
              <a:t>EE</a:t>
            </a:r>
            <a:r>
              <a:rPr altLang="en-US" sz="2400" lang="en-US"/>
              <a:t> and it cannot produce output voltage more than +V</a:t>
            </a:r>
            <a:r>
              <a:rPr altLang="en-US" baseline="-25000" sz="2400" lang="en-US"/>
              <a:t>cc</a:t>
            </a:r>
            <a:r>
              <a:rPr altLang="en-US" sz="2400" lang="en-US"/>
              <a:t> and –V</a:t>
            </a:r>
            <a:r>
              <a:rPr altLang="en-US" baseline="-25000" sz="2400" lang="en-US"/>
              <a:t>EE. </a:t>
            </a:r>
            <a:r>
              <a:rPr altLang="en-US" sz="2400" lang="en-US"/>
              <a:t>Practically  voltages +V</a:t>
            </a:r>
            <a:r>
              <a:rPr altLang="en-US" baseline="-25000" sz="2400" lang="en-US"/>
              <a:t>sat</a:t>
            </a:r>
            <a:r>
              <a:rPr altLang="en-US" sz="2400" lang="en-US"/>
              <a:t> and –</a:t>
            </a:r>
            <a:r>
              <a:rPr altLang="en-US" sz="2400" lang="en-US"/>
              <a:t>V</a:t>
            </a:r>
            <a:r>
              <a:rPr altLang="en-US" baseline="-25000" sz="2400" lang="en-US"/>
              <a:t>sat</a:t>
            </a:r>
            <a:r>
              <a:rPr altLang="en-US" sz="2400" lang="en-US"/>
              <a:t> are slightly less than +</a:t>
            </a:r>
            <a:r>
              <a:rPr altLang="en-US" sz="2400" lang="en-US"/>
              <a:t>V</a:t>
            </a:r>
            <a:r>
              <a:rPr altLang="en-US" baseline="-25000" sz="2400" lang="en-US"/>
              <a:t>cc</a:t>
            </a:r>
            <a:r>
              <a:rPr altLang="en-US" sz="2400" lang="en-US"/>
              <a:t> and –V</a:t>
            </a:r>
            <a:r>
              <a:rPr altLang="en-US" baseline="-25000" sz="2400" lang="en-US"/>
              <a:t>EE</a:t>
            </a:r>
            <a:r>
              <a:rPr altLang="en-US" sz="2400" lang="en-US"/>
              <a:t> .</a:t>
            </a:r>
          </a:p>
        </p:txBody>
      </p:sp>
      <p:sp>
        <p:nvSpPr>
          <p:cNvPr id="1048762" name=""/>
          <p:cNvSpPr txBox="1"/>
          <p:nvPr/>
        </p:nvSpPr>
        <p:spPr>
          <a:xfrm rot="0">
            <a:off x="304800" y="5715000"/>
            <a:ext cx="8839200" cy="36671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For op-amp 741C the saturation voltages are </a:t>
            </a:r>
            <a:r>
              <a:rPr u="sng"/>
              <a:t>+ </a:t>
            </a:r>
            <a:r>
              <a:t>13V for supply voltages </a:t>
            </a:r>
            <a:r>
              <a:rPr u="sng"/>
              <a:t>+</a:t>
            </a:r>
            <a:r>
              <a:t> 15V</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1">
  <p:cSld>
    <p:spTree>
      <p:nvGrpSpPr>
        <p:cNvPr id="157" name=""/>
        <p:cNvGrpSpPr/>
        <p:nvPr/>
      </p:nvGrpSpPr>
      <p:grpSpPr>
        <a:xfrm rot="0">
          <a:off x="0" y="0"/>
          <a:ext cx="0" cy="0"/>
          <a:chOff x="0" y="0"/>
          <a:chExt cx="0" cy="0"/>
        </a:xfrm>
      </p:grpSpPr>
      <p:sp>
        <p:nvSpPr>
          <p:cNvPr id="1048763" name=""/>
          <p:cNvSpPr/>
          <p:nvPr>
            <p:ph type="title" sz="full" idx="0"/>
          </p:nvPr>
        </p:nvSpPr>
        <p:spPr>
          <a:xfrm rot="0">
            <a:off x="457200" y="457200"/>
            <a:ext cx="8229600" cy="609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9. Output Resistance</a:t>
            </a:r>
          </a:p>
        </p:txBody>
      </p:sp>
      <p:sp>
        <p:nvSpPr>
          <p:cNvPr id="1048764" name=""/>
          <p:cNvSpPr txBox="1"/>
          <p:nvPr/>
        </p:nvSpPr>
        <p:spPr>
          <a:xfrm rot="0">
            <a:off x="381000" y="1676400"/>
            <a:ext cx="8534400" cy="1407528"/>
          </a:xfrm>
          <a:prstGeom prst="rect"/>
          <a:noFill/>
          <a:ln w="9525" cap="flat" cmpd="sng">
            <a:solidFill>
              <a:schemeClr val="dk1">
                <a:alpha val="100000"/>
              </a:schemeClr>
            </a:solidFill>
            <a:prstDash val="solid"/>
            <a:round/>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lnSpc>
                <a:spcPct val="150000"/>
              </a:lnSpc>
              <a:spcBef>
                <a:spcPct val="50000"/>
              </a:spcBef>
            </a:pPr>
            <a:r>
              <a:rPr sz="2400"/>
              <a:t>It is the equivalent resistance measured between the output terminal of the op-amp and ground</a:t>
            </a:r>
          </a:p>
        </p:txBody>
      </p:sp>
      <p:sp>
        <p:nvSpPr>
          <p:cNvPr id="1048765" name=""/>
          <p:cNvSpPr txBox="1"/>
          <p:nvPr/>
        </p:nvSpPr>
        <p:spPr>
          <a:xfrm rot="0">
            <a:off x="2286000" y="3200400"/>
            <a:ext cx="3505200" cy="57894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sz="2400"/>
              <a:t>It is denoted as R</a:t>
            </a:r>
            <a:r>
              <a:rPr baseline="-25000" sz="2400"/>
              <a:t>o</a:t>
            </a:r>
          </a:p>
        </p:txBody>
      </p:sp>
      <p:sp>
        <p:nvSpPr>
          <p:cNvPr id="1048766" name=""/>
          <p:cNvSpPr txBox="1"/>
          <p:nvPr/>
        </p:nvSpPr>
        <p:spPr>
          <a:xfrm rot="0">
            <a:off x="228600" y="5638800"/>
            <a:ext cx="5638800" cy="42414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sz="2000"/>
              <a:t>For op-amp 741 it is 75</a:t>
            </a:r>
            <a:r>
              <a:rPr sz="2000">
                <a:ea typeface="Arial" pitchFamily="0" charset="0"/>
              </a:rPr>
              <a:t>Ω</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1">
  <p:cSld>
    <p:spTree>
      <p:nvGrpSpPr>
        <p:cNvPr id="158" name=""/>
        <p:cNvGrpSpPr/>
        <p:nvPr/>
      </p:nvGrpSpPr>
      <p:grpSpPr>
        <a:xfrm rot="0">
          <a:off x="0" y="0"/>
          <a:ext cx="0" cy="0"/>
          <a:chOff x="0" y="0"/>
          <a:chExt cx="0" cy="0"/>
        </a:xfrm>
      </p:grpSpPr>
      <p:sp>
        <p:nvSpPr>
          <p:cNvPr id="1048767" name=""/>
          <p:cNvSpPr/>
          <p:nvPr>
            <p:ph type="title" sz="full" idx="0"/>
          </p:nvPr>
        </p:nvSpPr>
        <p:spPr>
          <a:xfrm rot="0">
            <a:off x="457200" y="457200"/>
            <a:ext cx="8229600" cy="6858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10. Offset voltage adjustment range</a:t>
            </a:r>
          </a:p>
        </p:txBody>
      </p:sp>
      <p:sp>
        <p:nvSpPr>
          <p:cNvPr id="1048768" name=""/>
          <p:cNvSpPr/>
          <p:nvPr>
            <p:ph type="body" sz="full" idx="1"/>
          </p:nvPr>
        </p:nvSpPr>
        <p:spPr>
          <a:xfrm rot="0">
            <a:off x="457200" y="1447800"/>
            <a:ext cx="8229600" cy="1524000"/>
          </a:xfrm>
          <a:prstGeom prst="rect"/>
          <a:noFill/>
          <a:ln w="9525" cap="flat" cmpd="sng">
            <a:solidFill>
              <a:schemeClr val="dk1">
                <a:alpha val="100000"/>
              </a:schemeClr>
            </a:solidFill>
            <a:prstDash val="solid"/>
            <a:round/>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buNone/>
            </a:pPr>
            <a:r>
              <a:rPr sz="2400"/>
              <a:t>The range for which input offset voltage can be adjusted using the potentiometer so as to reduce output to zero</a:t>
            </a:r>
          </a:p>
        </p:txBody>
      </p:sp>
      <p:sp>
        <p:nvSpPr>
          <p:cNvPr id="1048769" name=""/>
          <p:cNvSpPr txBox="1"/>
          <p:nvPr/>
        </p:nvSpPr>
        <p:spPr>
          <a:xfrm rot="0">
            <a:off x="304800" y="5638800"/>
            <a:ext cx="5638800" cy="42414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sz="2000"/>
              <a:t>For op-amp 741C it is </a:t>
            </a:r>
            <a:r>
              <a:rPr sz="2000" u="sng"/>
              <a:t>+</a:t>
            </a:r>
            <a:r>
              <a:rPr sz="2000"/>
              <a:t> 15mV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1">
  <p:cSld>
    <p:spTree>
      <p:nvGrpSpPr>
        <p:cNvPr id="118" name=""/>
        <p:cNvGrpSpPr/>
        <p:nvPr/>
      </p:nvGrpSpPr>
      <p:grpSpPr>
        <a:xfrm rot="0">
          <a:off x="0" y="0"/>
          <a:ext cx="0" cy="0"/>
          <a:chOff x="0" y="0"/>
          <a:chExt cx="0" cy="0"/>
        </a:xfrm>
      </p:grpSpPr>
      <p:sp>
        <p:nvSpPr>
          <p:cNvPr id="1048595" name=""/>
          <p:cNvSpPr/>
          <p:nvPr>
            <p:ph type="title" sz="full" idx="0"/>
          </p:nvPr>
        </p:nvSpPr>
        <p:spPr>
          <a:xfrm rot="0">
            <a:off x="533400" y="1981200"/>
            <a:ext cx="8229600" cy="1371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just" eaLnBrk="1" hangingPunct="1" latinLnBrk="1" lvl="0">
              <a:lnSpc>
                <a:spcPct val="150000"/>
              </a:lnSpc>
            </a:pPr>
            <a:r>
              <a:rPr sz="2800" u="sng"/>
              <a:t>Def</a:t>
            </a:r>
            <a:r>
              <a:rPr sz="2800"/>
              <a:t>: The “Integrated Circuit “ or IC is a miniature, low cost electronic circuit consisting of active and passive components that are irreparably joined together on a single crystal chip of silicon.</a:t>
            </a:r>
          </a:p>
        </p:txBody>
      </p:sp>
      <p:graphicFrame>
        <p:nvGraphicFramePr>
          <p:cNvPr id="4194304" name=""/>
          <p:cNvGraphicFramePr>
            <a:graphicFrameLocks/>
          </p:cNvGraphicFramePr>
          <p:nvPr/>
        </p:nvGraphicFramePr>
        <p:xfrm rot="0">
          <a:off x="304800" y="1066800"/>
          <a:ext cx="8382000" cy="3962400"/>
        </p:xfrm>
        <a:graphic>
          <a:graphicData uri="http://schemas.openxmlformats.org/drawingml/2006/table">
            <a:tbl>
              <a:tblPr/>
              <a:tblGrid>
                <a:gridCol w="8382000"/>
              </a:tblGrid>
              <a:tr h="3962400">
                <a:tc>
                  <a:txBody>
                    <a:bodyPr/>
                    <a:p>
                      <a:pPr eaLnBrk="1" hangingPunct="1" indent="0" latinLnBrk="1" lvl="0" marL="0">
                        <a:buFont typeface="Wingdings" pitchFamily="2" charset="2"/>
                        <a:buNone/>
                      </a:pPr>
                      <a:endParaRPr sz="2800"/>
                    </a:p>
                  </a:txBody>
                  <a:tcPr marL="91440" marR="91440" marT="45720" marB="45720">
                    <a:lnL w="28575" cap="flat" cmpd="sng">
                      <a:solidFill>
                        <a:schemeClr val="dk1">
                          <a:alpha val="100000"/>
                        </a:schemeClr>
                      </a:solidFill>
                      <a:prstDash val="solid"/>
                      <a:round/>
                    </a:lnL>
                    <a:lnR w="28575" cap="flat" cmpd="sng">
                      <a:solidFill>
                        <a:schemeClr val="dk1">
                          <a:alpha val="100000"/>
                        </a:schemeClr>
                      </a:solidFill>
                      <a:prstDash val="solid"/>
                      <a:round/>
                    </a:lnR>
                    <a:lnT w="28575" cap="flat" cmpd="sng">
                      <a:solidFill>
                        <a:schemeClr val="dk1">
                          <a:alpha val="100000"/>
                        </a:schemeClr>
                      </a:solidFill>
                      <a:prstDash val="solid"/>
                      <a:round/>
                    </a:lnT>
                    <a:lnB w="28575" cap="flat" cmpd="sng">
                      <a:solidFill>
                        <a:schemeClr val="dk1">
                          <a:alpha val="100000"/>
                        </a:schemeClr>
                      </a:solidFill>
                      <a:prstDash val="solid"/>
                      <a:round/>
                    </a:lnB>
                    <a:noFill/>
                  </a:tcPr>
                </a:tc>
              </a:tr>
            </a:tbl>
          </a:graphicData>
        </a:graphic>
      </p:graphicFrame>
      <p:pic>
        <p:nvPicPr>
          <p:cNvPr id="2097153" name=""/>
          <p:cNvPicPr>
            <a:picLocks/>
          </p:cNvPicPr>
          <p:nvPr/>
        </p:nvPicPr>
        <p:blipFill>
          <a:blip xmlns:r="http://schemas.openxmlformats.org/officeDocument/2006/relationships" r:embed="rId1"/>
          <a:srcRect l="0" t="0" r="0" b="0"/>
          <a:stretch>
            <a:fillRect/>
          </a:stretch>
        </p:blipFill>
        <p:spPr>
          <a:xfrm rot="0">
            <a:off x="2895600" y="3886200"/>
            <a:ext cx="2990850" cy="1009650"/>
          </a:xfrm>
          <a:prstGeom prst="rect"/>
          <a:noFill/>
          <a:ln>
            <a:noFill/>
          </a:ln>
        </p:spPr>
      </p:pic>
      <p:sp>
        <p:nvSpPr>
          <p:cNvPr id="1048601" name=""/>
          <p:cNvSpPr txBox="1"/>
          <p:nvPr/>
        </p:nvSpPr>
        <p:spPr>
          <a:xfrm rot="0">
            <a:off x="685800" y="5562600"/>
            <a:ext cx="7848600" cy="304800"/>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altLang="en-US" sz="1400" lang="en-US"/>
              <a:t>In 1958 Jack </a:t>
            </a:r>
            <a:r>
              <a:rPr altLang="en-US" sz="1400" lang="en-US"/>
              <a:t>Kilby</a:t>
            </a:r>
            <a:r>
              <a:rPr altLang="en-US" sz="1400" lang="en-US"/>
              <a:t> of Texas Instruments  invented first IC</a:t>
            </a:r>
          </a:p>
        </p:txBody>
      </p:sp>
    </p:spTree>
  </p:cSld>
  <p:clrMapOvr>
    <a:masterClrMapping/>
  </p:clrMapOvr>
  <p:transition spd="fast" advClick="1">
    <p:cut thruBlk="0"/>
  </p:transition>
  <p:timing/>
</p:sld>
</file>

<file path=ppt/slides/slide40.xml><?xml version="1.0" encoding="utf-8"?>
<p:sld xmlns:a="http://schemas.openxmlformats.org/drawingml/2006/main" xmlns:r="http://schemas.openxmlformats.org/officeDocument/2006/relationships" xmlns:p="http://schemas.openxmlformats.org/presentationml/2006/main" showMasterSp="1">
  <p:cSld>
    <p:spTree>
      <p:nvGrpSpPr>
        <p:cNvPr id="159" name=""/>
        <p:cNvGrpSpPr/>
        <p:nvPr/>
      </p:nvGrpSpPr>
      <p:grpSpPr>
        <a:xfrm rot="0">
          <a:off x="0" y="0"/>
          <a:ext cx="0" cy="0"/>
          <a:chOff x="0" y="0"/>
          <a:chExt cx="0" cy="0"/>
        </a:xfrm>
      </p:grpSpPr>
      <p:sp>
        <p:nvSpPr>
          <p:cNvPr id="1048770" name=""/>
          <p:cNvSpPr/>
          <p:nvPr>
            <p:ph type="title" sz="full" idx="0"/>
          </p:nvPr>
        </p:nvSpPr>
        <p:spPr>
          <a:xfrm rot="0">
            <a:off x="533400" y="533400"/>
            <a:ext cx="8229600" cy="609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11. Input Voltage range</a:t>
            </a:r>
          </a:p>
        </p:txBody>
      </p:sp>
      <p:sp>
        <p:nvSpPr>
          <p:cNvPr id="1048771" name=""/>
          <p:cNvSpPr/>
          <p:nvPr>
            <p:ph type="body" sz="full" idx="1"/>
          </p:nvPr>
        </p:nvSpPr>
        <p:spPr>
          <a:xfrm rot="0">
            <a:off x="381000" y="1447800"/>
            <a:ext cx="8229600" cy="1981200"/>
          </a:xfrm>
          <a:prstGeom prst="rect"/>
          <a:noFill/>
          <a:ln w="9525" cap="flat" cmpd="sng">
            <a:solidFill>
              <a:schemeClr val="dk1">
                <a:alpha val="100000"/>
              </a:schemeClr>
            </a:solidFill>
            <a:prstDash val="solid"/>
            <a:round/>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buNone/>
            </a:pPr>
            <a:r>
              <a:rPr sz="2400"/>
              <a:t>It is the range of common mode voltages which can be applied for which op-amp functions properly and given offset specifications apply for the op-amp</a:t>
            </a:r>
          </a:p>
        </p:txBody>
      </p:sp>
      <p:sp>
        <p:nvSpPr>
          <p:cNvPr id="1048772" name=""/>
          <p:cNvSpPr txBox="1"/>
          <p:nvPr/>
        </p:nvSpPr>
        <p:spPr>
          <a:xfrm rot="0">
            <a:off x="457200" y="5334000"/>
            <a:ext cx="7543800" cy="42414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sz="2000"/>
              <a:t>For  </a:t>
            </a:r>
            <a:r>
              <a:rPr sz="2000" u="sng"/>
              <a:t>+</a:t>
            </a:r>
            <a:r>
              <a:rPr sz="2000"/>
              <a:t> 15V supply voltages, the input voltage range is </a:t>
            </a:r>
            <a:r>
              <a:rPr sz="2000" u="sng"/>
              <a:t>+</a:t>
            </a:r>
            <a:r>
              <a:rPr sz="2000"/>
              <a:t> 13V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1">
  <p:cSld>
    <p:spTree>
      <p:nvGrpSpPr>
        <p:cNvPr id="160" name=""/>
        <p:cNvGrpSpPr/>
        <p:nvPr/>
      </p:nvGrpSpPr>
      <p:grpSpPr>
        <a:xfrm rot="0">
          <a:off x="0" y="0"/>
          <a:ext cx="0" cy="0"/>
          <a:chOff x="0" y="0"/>
          <a:chExt cx="0" cy="0"/>
        </a:xfrm>
      </p:grpSpPr>
      <p:sp>
        <p:nvSpPr>
          <p:cNvPr id="1048773" name=""/>
          <p:cNvSpPr/>
          <p:nvPr>
            <p:ph type="title" sz="full" idx="0"/>
          </p:nvPr>
        </p:nvSpPr>
        <p:spPr>
          <a:xfrm rot="0">
            <a:off x="457200" y="457200"/>
            <a:ext cx="8229600" cy="5334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12. Power supply rejection ratio</a:t>
            </a:r>
          </a:p>
        </p:txBody>
      </p:sp>
      <p:sp>
        <p:nvSpPr>
          <p:cNvPr id="1048774" name=""/>
          <p:cNvSpPr/>
          <p:nvPr>
            <p:ph type="body" sz="full" idx="1"/>
          </p:nvPr>
        </p:nvSpPr>
        <p:spPr>
          <a:xfrm rot="0">
            <a:off x="457200" y="1371600"/>
            <a:ext cx="8229600" cy="2362200"/>
          </a:xfrm>
          <a:prstGeom prst="rect"/>
          <a:noFill/>
          <a:ln w="9525" cap="flat" cmpd="sng">
            <a:solidFill>
              <a:schemeClr val="dk1">
                <a:alpha val="100000"/>
              </a:schemeClr>
            </a:solidFill>
            <a:prstDash val="solid"/>
            <a:round/>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buNone/>
            </a:pPr>
            <a:r>
              <a:rPr sz="2400"/>
              <a:t>PSRR is defined as the ratio of the change in input offset voltage due to the change in supply voltage producing it, keeping the other power supply voltage constant.  It is also called as power supply sensitivity (PSV)</a:t>
            </a:r>
          </a:p>
        </p:txBody>
      </p:sp>
      <p:sp>
        <p:nvSpPr>
          <p:cNvPr id="1048775" name=""/>
          <p:cNvSpPr txBox="1"/>
          <p:nvPr/>
        </p:nvSpPr>
        <p:spPr>
          <a:xfrm rot="0">
            <a:off x="457200" y="4267200"/>
            <a:ext cx="4114800" cy="51304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altLang="en-US" sz="2000" lang="en-US"/>
              <a:t>PSRR= (</a:t>
            </a:r>
            <a:r>
              <a:rPr altLang="en-US" sz="2000" lang="en-US">
                <a:ea typeface="Arial" pitchFamily="0" charset="0"/>
              </a:rPr>
              <a:t>Δv</a:t>
            </a:r>
            <a:r>
              <a:rPr altLang="en-US" baseline="-25000" sz="2000" lang="en-US">
                <a:ea typeface="Arial" pitchFamily="0" charset="0"/>
              </a:rPr>
              <a:t>ios</a:t>
            </a:r>
            <a:r>
              <a:rPr altLang="en-US" sz="2000" lang="en-US">
                <a:ea typeface="Arial" pitchFamily="0" charset="0"/>
              </a:rPr>
              <a:t> / </a:t>
            </a:r>
            <a:r>
              <a:rPr altLang="en-US" sz="2000" lang="en-US">
                <a:ea typeface="Arial" pitchFamily="0" charset="0"/>
              </a:rPr>
              <a:t>ΔV</a:t>
            </a:r>
            <a:r>
              <a:rPr altLang="en-US" baseline="-25000" sz="2000" lang="en-US">
                <a:ea typeface="Arial" pitchFamily="0" charset="0"/>
              </a:rPr>
              <a:t>cc</a:t>
            </a:r>
            <a:r>
              <a:rPr altLang="en-US" sz="2000" lang="en-US">
                <a:ea typeface="Arial" pitchFamily="0" charset="0"/>
              </a:rPr>
              <a:t>)|constant V</a:t>
            </a:r>
            <a:r>
              <a:rPr altLang="en-US" baseline="-25000" sz="2000" lang="en-US">
                <a:ea typeface="Arial" pitchFamily="0" charset="0"/>
              </a:rPr>
              <a:t>EE </a:t>
            </a:r>
          </a:p>
        </p:txBody>
      </p:sp>
      <p:sp>
        <p:nvSpPr>
          <p:cNvPr id="1048776" name=""/>
          <p:cNvSpPr txBox="1"/>
          <p:nvPr/>
        </p:nvSpPr>
        <p:spPr>
          <a:xfrm rot="0">
            <a:off x="4191000" y="4267200"/>
            <a:ext cx="4724400" cy="36671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p>
        </p:txBody>
      </p:sp>
      <p:sp>
        <p:nvSpPr>
          <p:cNvPr id="1048777" name=""/>
          <p:cNvSpPr txBox="1"/>
          <p:nvPr/>
        </p:nvSpPr>
        <p:spPr>
          <a:xfrm rot="0">
            <a:off x="4724400" y="4267200"/>
            <a:ext cx="4267200" cy="51304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altLang="en-US" sz="2000" lang="en-US"/>
              <a:t>PSRR= (</a:t>
            </a:r>
            <a:r>
              <a:rPr altLang="en-US" sz="2000" lang="en-US">
                <a:ea typeface="Arial" pitchFamily="0" charset="0"/>
              </a:rPr>
              <a:t>Δv</a:t>
            </a:r>
            <a:r>
              <a:rPr altLang="en-US" baseline="-25000" sz="2000" lang="en-US">
                <a:ea typeface="Arial" pitchFamily="0" charset="0"/>
              </a:rPr>
              <a:t>ios</a:t>
            </a:r>
            <a:r>
              <a:rPr altLang="en-US" sz="2000" lang="en-US">
                <a:ea typeface="Arial" pitchFamily="0" charset="0"/>
              </a:rPr>
              <a:t> / </a:t>
            </a:r>
            <a:r>
              <a:rPr altLang="en-US" sz="2000" lang="en-US">
                <a:ea typeface="Arial" pitchFamily="0" charset="0"/>
              </a:rPr>
              <a:t>ΔV</a:t>
            </a:r>
            <a:r>
              <a:rPr altLang="en-US" baseline="-25000" sz="2000" lang="en-US">
                <a:ea typeface="Arial" pitchFamily="0" charset="0"/>
              </a:rPr>
              <a:t>EE</a:t>
            </a:r>
            <a:r>
              <a:rPr altLang="en-US" sz="2000" lang="en-US">
                <a:ea typeface="Arial" pitchFamily="0" charset="0"/>
              </a:rPr>
              <a:t>)|constant </a:t>
            </a:r>
            <a:r>
              <a:rPr altLang="en-US" sz="2000" lang="en-US">
                <a:ea typeface="Arial" pitchFamily="0" charset="0"/>
              </a:rPr>
              <a:t>V</a:t>
            </a:r>
            <a:r>
              <a:rPr altLang="en-US" baseline="-25000" sz="2000" lang="en-US">
                <a:ea typeface="Arial" pitchFamily="0" charset="0"/>
              </a:rPr>
              <a:t>cc</a:t>
            </a:r>
          </a:p>
        </p:txBody>
      </p:sp>
      <p:sp>
        <p:nvSpPr>
          <p:cNvPr id="1048778" name=""/>
          <p:cNvSpPr txBox="1"/>
          <p:nvPr/>
        </p:nvSpPr>
        <p:spPr>
          <a:xfrm rot="0">
            <a:off x="381000" y="5867400"/>
            <a:ext cx="8382000" cy="42414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sz="2000"/>
              <a:t>The typical value of PSRR for op-amp 741C is 30</a:t>
            </a:r>
            <a:r>
              <a:rPr sz="2000">
                <a:ea typeface="Arial" pitchFamily="0" charset="0"/>
              </a:rPr>
              <a:t>µ</a:t>
            </a:r>
            <a:r>
              <a:rPr sz="2000"/>
              <a:t>V/V</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1">
  <p:cSld>
    <p:spTree>
      <p:nvGrpSpPr>
        <p:cNvPr id="161" name=""/>
        <p:cNvGrpSpPr/>
        <p:nvPr/>
      </p:nvGrpSpPr>
      <p:grpSpPr>
        <a:xfrm rot="0">
          <a:off x="0" y="0"/>
          <a:ext cx="0" cy="0"/>
          <a:chOff x="0" y="0"/>
          <a:chExt cx="0" cy="0"/>
        </a:xfrm>
      </p:grpSpPr>
      <p:sp>
        <p:nvSpPr>
          <p:cNvPr id="1048779" name=""/>
          <p:cNvSpPr/>
          <p:nvPr>
            <p:ph type="title" sz="full" idx="0"/>
          </p:nvPr>
        </p:nvSpPr>
        <p:spPr>
          <a:xfrm rot="0">
            <a:off x="457200" y="457200"/>
            <a:ext cx="8229600" cy="609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13. Power Consumption</a:t>
            </a:r>
          </a:p>
        </p:txBody>
      </p:sp>
      <p:sp>
        <p:nvSpPr>
          <p:cNvPr id="1048780" name=""/>
          <p:cNvSpPr/>
          <p:nvPr>
            <p:ph type="body" sz="full" idx="1"/>
          </p:nvPr>
        </p:nvSpPr>
        <p:spPr>
          <a:xfrm rot="0">
            <a:off x="457200" y="1371600"/>
            <a:ext cx="8229600" cy="1447800"/>
          </a:xfrm>
          <a:prstGeom prst="rect"/>
          <a:noFill/>
          <a:ln w="9525" cap="flat" cmpd="sng">
            <a:solidFill>
              <a:schemeClr val="dk1">
                <a:alpha val="100000"/>
              </a:schemeClr>
            </a:solidFill>
            <a:prstDash val="solid"/>
            <a:round/>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buNone/>
            </a:pPr>
            <a:r>
              <a:rPr sz="2400"/>
              <a:t>It is the amount of quiescent power to be consumed by op-amp with zero input voltage, for its proper functioning</a:t>
            </a:r>
          </a:p>
        </p:txBody>
      </p:sp>
      <p:sp>
        <p:nvSpPr>
          <p:cNvPr id="1048781" name=""/>
          <p:cNvSpPr txBox="1"/>
          <p:nvPr/>
        </p:nvSpPr>
        <p:spPr>
          <a:xfrm rot="0">
            <a:off x="2514600" y="3429000"/>
            <a:ext cx="3048000" cy="578942"/>
          </a:xfrm>
          <a:prstGeom prst="rect"/>
          <a:noFill/>
          <a:ln w="9525" cap="flat" cmpd="sng">
            <a:solidFill>
              <a:schemeClr val="dk1">
                <a:alpha val="100000"/>
              </a:schemeClr>
            </a:solidFill>
            <a:prstDash val="solid"/>
            <a:round/>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sz="2400"/>
              <a:t>It is denoted as P</a:t>
            </a:r>
            <a:r>
              <a:rPr baseline="-25000" sz="2400"/>
              <a:t>c</a:t>
            </a:r>
          </a:p>
        </p:txBody>
      </p:sp>
      <p:sp>
        <p:nvSpPr>
          <p:cNvPr id="1048782" name=""/>
          <p:cNvSpPr txBox="1"/>
          <p:nvPr/>
        </p:nvSpPr>
        <p:spPr>
          <a:xfrm rot="0">
            <a:off x="457200" y="5715000"/>
            <a:ext cx="2743200" cy="42414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sz="2000"/>
              <a:t>For 741C it is 85mW</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1">
  <p:cSld>
    <p:spTree>
      <p:nvGrpSpPr>
        <p:cNvPr id="162" name=""/>
        <p:cNvGrpSpPr/>
        <p:nvPr/>
      </p:nvGrpSpPr>
      <p:grpSpPr>
        <a:xfrm rot="0">
          <a:off x="0" y="0"/>
          <a:ext cx="0" cy="0"/>
          <a:chOff x="0" y="0"/>
          <a:chExt cx="0" cy="0"/>
        </a:xfrm>
      </p:grpSpPr>
      <p:sp>
        <p:nvSpPr>
          <p:cNvPr id="1048783" name=""/>
          <p:cNvSpPr/>
          <p:nvPr>
            <p:ph type="title" sz="full" idx="0"/>
          </p:nvPr>
        </p:nvSpPr>
        <p:spPr>
          <a:xfrm rot="0">
            <a:off x="457200" y="457200"/>
            <a:ext cx="8229600" cy="5334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14. Slew rate</a:t>
            </a:r>
          </a:p>
        </p:txBody>
      </p:sp>
      <p:sp>
        <p:nvSpPr>
          <p:cNvPr id="1048784" name=""/>
          <p:cNvSpPr/>
          <p:nvPr>
            <p:ph type="body" sz="full" idx="1"/>
          </p:nvPr>
        </p:nvSpPr>
        <p:spPr>
          <a:xfrm rot="0">
            <a:off x="457200" y="1219200"/>
            <a:ext cx="8229600" cy="1295400"/>
          </a:xfrm>
          <a:prstGeom prst="rect"/>
          <a:noFill/>
          <a:ln w="9525" cap="flat" cmpd="sng">
            <a:solidFill>
              <a:schemeClr val="dk1">
                <a:alpha val="100000"/>
              </a:schemeClr>
            </a:solidFill>
            <a:prstDash val="solid"/>
            <a:round/>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buNone/>
            </a:pPr>
            <a:r>
              <a:rPr sz="2400"/>
              <a:t>It is defined as the maximum rate of change of output voltage with time. The slew rate is specified in V/</a:t>
            </a:r>
            <a:r>
              <a:rPr sz="2400">
                <a:ea typeface="Arial" pitchFamily="0" charset="0"/>
              </a:rPr>
              <a:t>µsec</a:t>
            </a:r>
          </a:p>
        </p:txBody>
      </p:sp>
      <p:sp>
        <p:nvSpPr>
          <p:cNvPr id="1048785" name=""/>
          <p:cNvSpPr txBox="1"/>
          <p:nvPr/>
        </p:nvSpPr>
        <p:spPr>
          <a:xfrm rot="0">
            <a:off x="2438400" y="2895600"/>
            <a:ext cx="4114800" cy="578942"/>
          </a:xfrm>
          <a:prstGeom prst="rect"/>
          <a:noFill/>
          <a:ln w="9525" cap="flat" cmpd="sng">
            <a:solidFill>
              <a:schemeClr val="dk1">
                <a:alpha val="100000"/>
              </a:schemeClr>
            </a:solidFill>
            <a:prstDash val="solid"/>
            <a:round/>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altLang="en-US" sz="2400" lang="en-US"/>
              <a:t>Slew rate = S = </a:t>
            </a:r>
            <a:r>
              <a:rPr altLang="en-US" sz="2400" lang="en-US"/>
              <a:t>dV</a:t>
            </a:r>
            <a:r>
              <a:rPr altLang="en-US" baseline="-25000" sz="2400" lang="en-US"/>
              <a:t>o </a:t>
            </a:r>
            <a:r>
              <a:rPr altLang="en-US" sz="2400" lang="en-US"/>
              <a:t>/ dt</a:t>
            </a:r>
            <a:r>
              <a:rPr altLang="en-US" sz="2400" lang="en-US"/>
              <a:t> |</a:t>
            </a:r>
            <a:r>
              <a:rPr altLang="en-US" baseline="-25000" sz="2400" lang="en-US"/>
              <a:t>max</a:t>
            </a:r>
          </a:p>
        </p:txBody>
      </p:sp>
      <p:sp>
        <p:nvSpPr>
          <p:cNvPr id="1048786" name=""/>
          <p:cNvSpPr txBox="1"/>
          <p:nvPr/>
        </p:nvSpPr>
        <p:spPr>
          <a:xfrm rot="0">
            <a:off x="609600" y="3810000"/>
            <a:ext cx="8077200" cy="295581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lnSpc>
                <a:spcPct val="150000"/>
              </a:lnSpc>
              <a:spcBef>
                <a:spcPct val="50000"/>
              </a:spcBef>
            </a:pPr>
            <a:r>
              <a:rPr sz="2000"/>
              <a:t>It is specified by the op-amp in unity gain condition.</a:t>
            </a:r>
          </a:p>
          <a:p>
            <a:pPr lvl="0">
              <a:lnSpc>
                <a:spcPct val="150000"/>
              </a:lnSpc>
              <a:spcBef>
                <a:spcPct val="50000"/>
              </a:spcBef>
            </a:pPr>
            <a:r>
              <a:rPr sz="2000"/>
              <a:t>The slew rate is caused due to limited charging rate of the compensation capacitor and current limiting and saturation of the internal stages of op-amp, when a high frequency large amplitude signal is applied.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1">
  <p:cSld>
    <p:spTree>
      <p:nvGrpSpPr>
        <p:cNvPr id="163" name=""/>
        <p:cNvGrpSpPr/>
        <p:nvPr/>
      </p:nvGrpSpPr>
      <p:grpSpPr>
        <a:xfrm rot="0">
          <a:off x="0" y="0"/>
          <a:ext cx="0" cy="0"/>
          <a:chOff x="0" y="0"/>
          <a:chExt cx="0" cy="0"/>
        </a:xfrm>
      </p:grpSpPr>
      <p:sp>
        <p:nvSpPr>
          <p:cNvPr id="1048787" name=""/>
          <p:cNvSpPr/>
          <p:nvPr>
            <p:ph type="title" sz="full" idx="0"/>
          </p:nvPr>
        </p:nvSpPr>
        <p:spPr>
          <a:xfrm rot="0">
            <a:off x="457200" y="457200"/>
            <a:ext cx="8229600" cy="5334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Slew rate</a:t>
            </a:r>
          </a:p>
        </p:txBody>
      </p:sp>
      <p:sp>
        <p:nvSpPr>
          <p:cNvPr id="1048788" name=""/>
          <p:cNvSpPr/>
          <p:nvPr>
            <p:ph type="body" sz="full" idx="1"/>
          </p:nvPr>
        </p:nvSpPr>
        <p:spPr>
          <a:xfrm rot="0">
            <a:off x="533400" y="1219200"/>
            <a:ext cx="8229600" cy="1981200"/>
          </a:xfrm>
          <a:prstGeom prst="rect"/>
          <a:noFill/>
          <a:ln>
            <a:noFill/>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buNone/>
            </a:pPr>
            <a:r>
              <a:rPr altLang="en-US" sz="2400" lang="en-US"/>
              <a:t>It is given by </a:t>
            </a:r>
            <a:r>
              <a:rPr altLang="en-US" sz="2400" lang="en-US"/>
              <a:t>dV</a:t>
            </a:r>
            <a:r>
              <a:rPr altLang="en-US" baseline="-25000" sz="2400" lang="en-US"/>
              <a:t>c </a:t>
            </a:r>
            <a:r>
              <a:rPr altLang="en-US" sz="2400" lang="en-US"/>
              <a:t>/dt</a:t>
            </a:r>
            <a:r>
              <a:rPr altLang="en-US" sz="2400" lang="en-US"/>
              <a:t> = I/C</a:t>
            </a:r>
          </a:p>
          <a:p>
            <a:pPr eaLnBrk="1" hangingPunct="1" latinLnBrk="1" lvl="0">
              <a:lnSpc>
                <a:spcPct val="150000"/>
              </a:lnSpc>
              <a:buNone/>
            </a:pPr>
            <a:r>
              <a:rPr altLang="en-US" sz="2400" lang="en-US"/>
              <a:t>For large charging rate, the capacitor should be small or the current should be large.</a:t>
            </a:r>
          </a:p>
          <a:p>
            <a:pPr eaLnBrk="1" hangingPunct="1" latinLnBrk="1" lvl="0">
              <a:buNone/>
            </a:pPr>
            <a:endParaRPr altLang="en-US" lang="en-US"/>
          </a:p>
        </p:txBody>
      </p:sp>
      <p:sp>
        <p:nvSpPr>
          <p:cNvPr id="1048789" name=""/>
          <p:cNvSpPr txBox="1"/>
          <p:nvPr/>
        </p:nvSpPr>
        <p:spPr>
          <a:xfrm rot="0">
            <a:off x="3352800" y="3200400"/>
            <a:ext cx="1981200" cy="578942"/>
          </a:xfrm>
          <a:prstGeom prst="rect"/>
          <a:noFill/>
          <a:ln w="9525" cap="flat" cmpd="sng">
            <a:solidFill>
              <a:schemeClr val="dk1">
                <a:alpha val="100000"/>
              </a:schemeClr>
            </a:solidFill>
            <a:prstDash val="solid"/>
            <a:round/>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b="1" sz="2400"/>
              <a:t>S = I</a:t>
            </a:r>
            <a:r>
              <a:rPr baseline="-25000" b="1" sz="2400"/>
              <a:t>max </a:t>
            </a:r>
            <a:r>
              <a:rPr b="1" sz="2400"/>
              <a:t>/ C</a:t>
            </a:r>
          </a:p>
        </p:txBody>
      </p:sp>
      <p:sp>
        <p:nvSpPr>
          <p:cNvPr id="1048790" name=""/>
          <p:cNvSpPr txBox="1"/>
          <p:nvPr/>
        </p:nvSpPr>
        <p:spPr>
          <a:xfrm rot="0">
            <a:off x="1066800" y="4419600"/>
            <a:ext cx="6400800" cy="1407528"/>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lnSpc>
                <a:spcPct val="150000"/>
              </a:lnSpc>
              <a:spcBef>
                <a:spcPct val="50000"/>
              </a:spcBef>
            </a:pPr>
            <a:r>
              <a:rPr altLang="en-US" sz="2400" lang="en-US"/>
              <a:t>For 741 IC the charging current is 15 </a:t>
            </a:r>
            <a:r>
              <a:rPr altLang="en-US" sz="2400" lang="en-US">
                <a:ea typeface="Arial" pitchFamily="0" charset="0"/>
              </a:rPr>
              <a:t>µA and the internal capacitor is 30 pF</a:t>
            </a:r>
            <a:r>
              <a:rPr altLang="en-US" sz="2400" lang="en-US">
                <a:ea typeface="Arial" pitchFamily="0" charset="0"/>
              </a:rPr>
              <a:t>. S= 0.5V/ µsec</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1">
  <p:cSld>
    <p:spTree>
      <p:nvGrpSpPr>
        <p:cNvPr id="164" name=""/>
        <p:cNvGrpSpPr/>
        <p:nvPr/>
      </p:nvGrpSpPr>
      <p:grpSpPr>
        <a:xfrm rot="0">
          <a:off x="0" y="0"/>
          <a:ext cx="0" cy="0"/>
          <a:chOff x="0" y="0"/>
          <a:chExt cx="0" cy="0"/>
        </a:xfrm>
      </p:grpSpPr>
      <p:sp>
        <p:nvSpPr>
          <p:cNvPr id="1048791" name=""/>
          <p:cNvSpPr/>
          <p:nvPr>
            <p:ph type="title" sz="full" idx="0"/>
          </p:nvPr>
        </p:nvSpPr>
        <p:spPr>
          <a:xfrm rot="0">
            <a:off x="304800" y="609600"/>
            <a:ext cx="8229600" cy="609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Slew rate equation</a:t>
            </a:r>
          </a:p>
        </p:txBody>
      </p:sp>
      <p:sp>
        <p:nvSpPr>
          <p:cNvPr id="1048792" name=""/>
          <p:cNvSpPr/>
          <p:nvPr>
            <p:ph type="body" sz="half" idx="1"/>
          </p:nvPr>
        </p:nvSpPr>
        <p:spPr>
          <a:xfrm rot="0">
            <a:off x="762000" y="1600200"/>
            <a:ext cx="2438400" cy="1143000"/>
          </a:xfrm>
          <a:prstGeom prst="rect"/>
          <a:noFill/>
          <a:ln>
            <a:noFill/>
          </a:ln>
        </p:spPr>
        <p:txBody>
          <a:bodyPr anchor="t" bIns="45720" lIns="91440" rIns="91440" tIns="45720"/>
          <a:lstStyle>
            <a:lvl1pPr marL="342900">
              <a:lnSpc>
                <a:spcPct val="100000"/>
              </a:lnSpc>
              <a:spcBef>
                <a:spcPct val="20000"/>
              </a:spcBef>
              <a:spcAft>
                <a:spcPct val="0"/>
              </a:spcAft>
              <a:buClr>
                <a:schemeClr val="dk2"/>
              </a:buClr>
              <a:buFont typeface="Wingdings" pitchFamily="2" charset="2"/>
              <a:buChar char="n"/>
              <a:defRPr sz="2800">
                <a:solidFill>
                  <a:schemeClr val="dk1"/>
                </a:solidFill>
              </a:defRPr>
            </a:lvl1pPr>
            <a:lvl2pPr marL="742950">
              <a:lnSpc>
                <a:spcPct val="100000"/>
              </a:lnSpc>
              <a:spcBef>
                <a:spcPct val="20000"/>
              </a:spcBef>
              <a:spcAft>
                <a:spcPct val="0"/>
              </a:spcAft>
              <a:buClr>
                <a:schemeClr val="accent2"/>
              </a:buClr>
              <a:buFont typeface="Wingdings" pitchFamily="2" charset="2"/>
              <a:buChar char="¨"/>
              <a:defRPr sz="2400">
                <a:solidFill>
                  <a:schemeClr val="dk1"/>
                </a:solidFill>
              </a:defRPr>
            </a:lvl2pPr>
            <a:lvl3pPr marL="1143000">
              <a:lnSpc>
                <a:spcPct val="100000"/>
              </a:lnSpc>
              <a:spcBef>
                <a:spcPct val="20000"/>
              </a:spcBef>
              <a:spcAft>
                <a:spcPct val="0"/>
              </a:spcAft>
              <a:buClr>
                <a:schemeClr val="dk2"/>
              </a:buClr>
              <a:buFont typeface="Wingdings" pitchFamily="2" charset="2"/>
              <a:buChar char="n"/>
              <a:defRPr sz="2000">
                <a:solidFill>
                  <a:schemeClr val="dk1"/>
                </a:solidFill>
              </a:defRPr>
            </a:lvl3pPr>
            <a:lvl4pPr marL="1600200">
              <a:lnSpc>
                <a:spcPct val="100000"/>
              </a:lnSpc>
              <a:spcBef>
                <a:spcPct val="20000"/>
              </a:spcBef>
              <a:spcAft>
                <a:spcPct val="0"/>
              </a:spcAft>
              <a:buClr>
                <a:schemeClr val="accent2"/>
              </a:buClr>
              <a:buFont typeface="Wingdings" pitchFamily="2" charset="2"/>
              <a:buChar char="¨"/>
              <a:defRPr sz="1800">
                <a:solidFill>
                  <a:schemeClr val="dk1"/>
                </a:solidFill>
              </a:defRPr>
            </a:lvl4pPr>
            <a:lvl5pPr marL="2057400">
              <a:lnSpc>
                <a:spcPct val="100000"/>
              </a:lnSpc>
              <a:spcBef>
                <a:spcPct val="20000"/>
              </a:spcBef>
              <a:spcAft>
                <a:spcPct val="0"/>
              </a:spcAft>
              <a:buClr>
                <a:schemeClr val="dk2"/>
              </a:buClr>
              <a:buFont typeface="Wingdings" pitchFamily="2" charset="2"/>
              <a:buChar char="§"/>
              <a:defRPr sz="1800">
                <a:solidFill>
                  <a:schemeClr val="dk1"/>
                </a:solidFill>
              </a:defRPr>
            </a:lvl5pPr>
          </a:lstStyle>
          <a:p>
            <a:pPr eaLnBrk="1" hangingPunct="1" latinLnBrk="1" lvl="0">
              <a:lnSpc>
                <a:spcPct val="150000"/>
              </a:lnSpc>
              <a:buNone/>
            </a:pPr>
            <a:r>
              <a:rPr altLang="en-US" b="1" sz="2000" lang="en-US"/>
              <a:t>V</a:t>
            </a:r>
            <a:r>
              <a:rPr altLang="en-US" baseline="-25000" b="1" sz="2000" lang="en-US"/>
              <a:t>s </a:t>
            </a:r>
            <a:r>
              <a:rPr altLang="en-US" b="1" sz="2000" lang="en-US"/>
              <a:t>= V</a:t>
            </a:r>
            <a:r>
              <a:rPr altLang="en-US" baseline="-25000" b="1" sz="2000" lang="en-US"/>
              <a:t>m </a:t>
            </a:r>
            <a:r>
              <a:rPr altLang="en-US" b="1" sz="2000" lang="en-US"/>
              <a:t>sin</a:t>
            </a:r>
            <a:r>
              <a:rPr altLang="en-US" b="1" sz="2000" lang="en-US">
                <a:ea typeface="Arial" pitchFamily="0" charset="0"/>
              </a:rPr>
              <a:t>ω</a:t>
            </a:r>
            <a:r>
              <a:rPr altLang="en-US" b="1" sz="2000" lang="en-US">
                <a:ea typeface="Arial" pitchFamily="0" charset="0"/>
              </a:rPr>
              <a:t>t </a:t>
            </a:r>
          </a:p>
          <a:p>
            <a:pPr eaLnBrk="1" hangingPunct="1" latinLnBrk="1" lvl="0">
              <a:lnSpc>
                <a:spcPct val="150000"/>
              </a:lnSpc>
              <a:buNone/>
            </a:pPr>
            <a:r>
              <a:rPr altLang="en-US" b="1" sz="2000" lang="en-US">
                <a:ea typeface="Arial" pitchFamily="0" charset="0"/>
              </a:rPr>
              <a:t>V</a:t>
            </a:r>
            <a:r>
              <a:rPr altLang="en-US" baseline="-25000" b="1" sz="2000" lang="en-US">
                <a:ea typeface="Arial" pitchFamily="0" charset="0"/>
              </a:rPr>
              <a:t>o </a:t>
            </a:r>
            <a:r>
              <a:rPr altLang="en-US" b="1" sz="2000" lang="en-US">
                <a:ea typeface="Arial" pitchFamily="0" charset="0"/>
              </a:rPr>
              <a:t>= </a:t>
            </a:r>
            <a:r>
              <a:rPr altLang="en-US" b="1" sz="2000" lang="en-US"/>
              <a:t>V</a:t>
            </a:r>
            <a:r>
              <a:rPr altLang="en-US" baseline="-25000" b="1" sz="2000" lang="en-US"/>
              <a:t>m </a:t>
            </a:r>
            <a:r>
              <a:rPr altLang="en-US" b="1" sz="2000" lang="en-US"/>
              <a:t>sin</a:t>
            </a:r>
            <a:r>
              <a:rPr altLang="en-US" b="1" sz="2000" lang="en-US">
                <a:ea typeface="Arial" pitchFamily="0" charset="0"/>
              </a:rPr>
              <a:t>ω</a:t>
            </a:r>
            <a:r>
              <a:rPr altLang="en-US" b="1" sz="2000" lang="en-US">
                <a:ea typeface="Arial" pitchFamily="0" charset="0"/>
              </a:rPr>
              <a:t>t</a:t>
            </a:r>
            <a:r>
              <a:rPr altLang="en-US" sz="2000" lang="en-US">
                <a:ea typeface="Arial" pitchFamily="0" charset="0"/>
              </a:rPr>
              <a:t> </a:t>
            </a:r>
          </a:p>
          <a:p>
            <a:pPr eaLnBrk="1" hangingPunct="1" latinLnBrk="1" lvl="0">
              <a:lnSpc>
                <a:spcPct val="90000"/>
              </a:lnSpc>
              <a:buNone/>
            </a:pPr>
            <a:endParaRPr altLang="en-US" sz="2000" lang="en-US">
              <a:ea typeface="Arial" pitchFamily="0" charset="0"/>
            </a:endParaRPr>
          </a:p>
        </p:txBody>
      </p:sp>
      <p:grpSp>
        <p:nvGrpSpPr>
          <p:cNvPr id="165" name=""/>
          <p:cNvGrpSpPr/>
          <p:nvPr/>
        </p:nvGrpSpPr>
        <p:grpSpPr>
          <a:xfrm rot="0">
            <a:off x="3429000" y="1524000"/>
            <a:ext cx="3886200" cy="2209800"/>
            <a:chOff x="2352" y="1008"/>
            <a:chExt cx="2448" cy="1392"/>
          </a:xfrm>
        </p:grpSpPr>
        <p:sp>
          <p:nvSpPr>
            <p:cNvPr id="1048793" name=""/>
            <p:cNvSpPr txBox="1"/>
            <p:nvPr/>
          </p:nvSpPr>
          <p:spPr>
            <a:xfrm rot="0">
              <a:off x="2448" y="2016"/>
              <a:ext cx="1056" cy="23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S =slew rate = </a:t>
              </a:r>
            </a:p>
          </p:txBody>
        </p:sp>
        <p:grpSp>
          <p:nvGrpSpPr>
            <p:cNvPr id="166" name=""/>
            <p:cNvGrpSpPr/>
            <p:nvPr/>
          </p:nvGrpSpPr>
          <p:grpSpPr>
            <a:xfrm rot="0">
              <a:off x="2352" y="1008"/>
              <a:ext cx="2448" cy="1392"/>
              <a:chOff x="1248" y="1920"/>
              <a:chExt cx="2448" cy="1392"/>
            </a:xfrm>
          </p:grpSpPr>
          <p:pic>
            <p:nvPicPr>
              <p:cNvPr id="2097175" name=""/>
              <p:cNvPicPr>
                <a:picLocks/>
              </p:cNvPicPr>
              <p:nvPr/>
            </p:nvPicPr>
            <p:blipFill>
              <a:blip xmlns:r="http://schemas.openxmlformats.org/officeDocument/2006/relationships" r:embed="rId1"/>
              <a:srcRect l="0" t="0" r="0" b="0"/>
              <a:stretch>
                <a:fillRect/>
              </a:stretch>
            </p:blipFill>
            <p:spPr>
              <a:xfrm rot="0">
                <a:off x="1248" y="1920"/>
                <a:ext cx="503" cy="624"/>
              </a:xfrm>
              <a:prstGeom prst="rect"/>
              <a:noFill/>
              <a:ln>
                <a:noFill/>
              </a:ln>
            </p:spPr>
          </p:pic>
          <p:sp>
            <p:nvSpPr>
              <p:cNvPr id="1048794" name=""/>
              <p:cNvSpPr txBox="1"/>
              <p:nvPr/>
            </p:nvSpPr>
            <p:spPr>
              <a:xfrm rot="0">
                <a:off x="1776" y="2064"/>
                <a:ext cx="1440" cy="324"/>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altLang="en-US" sz="2000" lang="en-US"/>
                  <a:t>= </a:t>
                </a:r>
                <a:r>
                  <a:rPr altLang="en-US" b="1" sz="2000" lang="en-US"/>
                  <a:t>V</a:t>
                </a:r>
                <a:r>
                  <a:rPr altLang="en-US" baseline="-25000" b="1" sz="2000" lang="en-US"/>
                  <a:t>m</a:t>
                </a:r>
                <a:r>
                  <a:rPr altLang="en-US" b="1" sz="2000" lang="en-US"/>
                  <a:t> </a:t>
                </a:r>
                <a:r>
                  <a:rPr altLang="en-US" b="1" sz="2000" lang="en-US"/>
                  <a:t>ω</a:t>
                </a:r>
                <a:r>
                  <a:rPr altLang="en-US" sz="2000" lang="en-US"/>
                  <a:t> </a:t>
                </a:r>
                <a:r>
                  <a:rPr altLang="en-US" b="1" sz="2000" lang="en-US"/>
                  <a:t>cos</a:t>
                </a:r>
                <a:r>
                  <a:rPr altLang="en-US" b="1" sz="2000" lang="en-US"/>
                  <a:t>ω</a:t>
                </a:r>
                <a:r>
                  <a:rPr altLang="en-US" b="1" sz="2000" lang="en-US"/>
                  <a:t>t</a:t>
                </a:r>
                <a:r>
                  <a:rPr altLang="en-US" sz="2000" lang="en-US"/>
                  <a:t> </a:t>
                </a:r>
              </a:p>
            </p:txBody>
          </p:sp>
          <p:pic>
            <p:nvPicPr>
              <p:cNvPr id="2097176" name=""/>
              <p:cNvPicPr>
                <a:picLocks/>
              </p:cNvPicPr>
              <p:nvPr/>
            </p:nvPicPr>
            <p:blipFill>
              <a:blip xmlns:r="http://schemas.openxmlformats.org/officeDocument/2006/relationships" r:embed="rId1"/>
              <a:srcRect l="0" t="0" r="0" b="0"/>
              <a:stretch>
                <a:fillRect/>
              </a:stretch>
            </p:blipFill>
            <p:spPr>
              <a:xfrm rot="0">
                <a:off x="2448" y="2640"/>
                <a:ext cx="503" cy="624"/>
              </a:xfrm>
              <a:prstGeom prst="rect"/>
              <a:noFill/>
              <a:ln>
                <a:noFill/>
              </a:ln>
            </p:spPr>
          </p:pic>
          <p:sp>
            <p:nvSpPr>
              <p:cNvPr id="1048795" name=""/>
              <p:cNvSpPr/>
              <p:nvPr/>
            </p:nvSpPr>
            <p:spPr>
              <a:xfrm rot="0">
                <a:off x="3024" y="2688"/>
                <a:ext cx="0" cy="624"/>
              </a:xfrm>
              <a:prstGeom prst="line"/>
              <a:noFill/>
              <a:ln w="9525" cap="flat" cmpd="sng">
                <a:solidFill>
                  <a:schemeClr val="dk1">
                    <a:alpha val="100000"/>
                  </a:schemeClr>
                </a:solidFill>
                <a:prstDash val="solid"/>
                <a:round/>
              </a:ln>
            </p:spPr>
          </p:sp>
          <p:sp>
            <p:nvSpPr>
              <p:cNvPr id="1048796" name=""/>
              <p:cNvSpPr txBox="1"/>
              <p:nvPr/>
            </p:nvSpPr>
            <p:spPr>
              <a:xfrm rot="0">
                <a:off x="3120" y="3072"/>
                <a:ext cx="576" cy="23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max</a:t>
                </a:r>
              </a:p>
            </p:txBody>
          </p:sp>
        </p:grpSp>
      </p:grpSp>
      <p:sp>
        <p:nvSpPr>
          <p:cNvPr id="1048797" name=""/>
          <p:cNvSpPr txBox="1"/>
          <p:nvPr/>
        </p:nvSpPr>
        <p:spPr>
          <a:xfrm rot="0">
            <a:off x="457200" y="3962400"/>
            <a:ext cx="2971800" cy="51304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altLang="en-US" b="1" sz="2000" lang="en-US"/>
              <a:t>S = </a:t>
            </a:r>
            <a:r>
              <a:rPr altLang="en-US" b="1" sz="2000" lang="en-US"/>
              <a:t>V</a:t>
            </a:r>
            <a:r>
              <a:rPr altLang="en-US" baseline="-25000" b="1" sz="2000" lang="en-US"/>
              <a:t>m </a:t>
            </a:r>
            <a:r>
              <a:rPr altLang="en-US" b="1" sz="2000" lang="en-US"/>
              <a:t>ω</a:t>
            </a:r>
            <a:r>
              <a:rPr altLang="en-US" b="1" sz="2000" lang="en-US"/>
              <a:t> = 2 </a:t>
            </a:r>
            <a:r>
              <a:rPr altLang="en-US" b="1" sz="2000" lang="en-US">
                <a:ea typeface="Arial" pitchFamily="0" charset="0"/>
              </a:rPr>
              <a:t>π</a:t>
            </a:r>
            <a:r>
              <a:rPr altLang="en-US" b="1" sz="2000" lang="en-US">
                <a:ea typeface="Arial" pitchFamily="0" charset="0"/>
              </a:rPr>
              <a:t> f </a:t>
            </a:r>
            <a:r>
              <a:rPr altLang="en-US" b="1" sz="2000" lang="en-US">
                <a:ea typeface="Arial" pitchFamily="0" charset="0"/>
              </a:rPr>
              <a:t>V</a:t>
            </a:r>
            <a:r>
              <a:rPr altLang="en-US" baseline="-25000" b="1" sz="2000" lang="en-US">
                <a:ea typeface="Arial" pitchFamily="0" charset="0"/>
              </a:rPr>
              <a:t>m</a:t>
            </a:r>
          </a:p>
        </p:txBody>
      </p:sp>
      <p:sp>
        <p:nvSpPr>
          <p:cNvPr id="1048798" name=""/>
          <p:cNvSpPr txBox="1"/>
          <p:nvPr/>
        </p:nvSpPr>
        <p:spPr>
          <a:xfrm rot="0">
            <a:off x="609600" y="4572000"/>
            <a:ext cx="2971800" cy="513041"/>
          </a:xfrm>
          <a:prstGeom prst="rect"/>
          <a:noFill/>
          <a:ln w="9525" cap="flat" cmpd="sng">
            <a:solidFill>
              <a:schemeClr val="dk1">
                <a:alpha val="100000"/>
              </a:schemeClr>
            </a:solidFill>
            <a:prstDash val="solid"/>
            <a:round/>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altLang="en-US" b="1" sz="2000" lang="en-US"/>
              <a:t>S = 2 </a:t>
            </a:r>
            <a:r>
              <a:rPr altLang="en-US" b="1" sz="2000" lang="en-US">
                <a:ea typeface="Arial" pitchFamily="0" charset="0"/>
              </a:rPr>
              <a:t>π</a:t>
            </a:r>
            <a:r>
              <a:rPr altLang="en-US" b="1" sz="2000" lang="en-US">
                <a:ea typeface="Arial" pitchFamily="0" charset="0"/>
              </a:rPr>
              <a:t> f </a:t>
            </a:r>
            <a:r>
              <a:rPr altLang="en-US" b="1" sz="2000" lang="en-US">
                <a:ea typeface="Arial" pitchFamily="0" charset="0"/>
              </a:rPr>
              <a:t>V</a:t>
            </a:r>
            <a:r>
              <a:rPr altLang="en-US" baseline="-25000" b="1" sz="2000" lang="en-US">
                <a:ea typeface="Arial" pitchFamily="0" charset="0"/>
              </a:rPr>
              <a:t>m</a:t>
            </a:r>
            <a:r>
              <a:rPr altLang="en-US" b="1" sz="2000" lang="en-US">
                <a:ea typeface="Arial" pitchFamily="0" charset="0"/>
              </a:rPr>
              <a:t> V / sec</a:t>
            </a:r>
          </a:p>
        </p:txBody>
      </p:sp>
      <p:sp>
        <p:nvSpPr>
          <p:cNvPr id="1048799" name=""/>
          <p:cNvSpPr txBox="1"/>
          <p:nvPr/>
        </p:nvSpPr>
        <p:spPr>
          <a:xfrm rot="0">
            <a:off x="4191000" y="3962400"/>
            <a:ext cx="4191000" cy="1901710"/>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lnSpc>
                <a:spcPct val="150000"/>
              </a:lnSpc>
              <a:spcBef>
                <a:spcPct val="50000"/>
              </a:spcBef>
            </a:pPr>
            <a:r>
              <a:rPr sz="2000"/>
              <a:t>For distortion free output, the maximum allowable input frequency f</a:t>
            </a:r>
            <a:r>
              <a:rPr baseline="-25000" sz="2000"/>
              <a:t>m</a:t>
            </a:r>
            <a:r>
              <a:rPr sz="2000"/>
              <a:t> can be obtained as</a:t>
            </a:r>
            <a:r>
              <a:t> </a:t>
            </a:r>
          </a:p>
        </p:txBody>
      </p:sp>
      <p:pic>
        <p:nvPicPr>
          <p:cNvPr id="2097177" name=""/>
          <p:cNvPicPr>
            <a:picLocks/>
          </p:cNvPicPr>
          <p:nvPr/>
        </p:nvPicPr>
        <p:blipFill>
          <a:blip xmlns:r="http://schemas.openxmlformats.org/officeDocument/2006/relationships" r:embed="rId2"/>
          <a:srcRect l="0" t="0" r="0" b="0"/>
          <a:stretch>
            <a:fillRect/>
          </a:stretch>
        </p:blipFill>
        <p:spPr>
          <a:xfrm rot="0">
            <a:off x="4495800" y="5486400"/>
            <a:ext cx="2971800" cy="914400"/>
          </a:xfrm>
          <a:prstGeom prst="rect"/>
          <a:noFill/>
          <a:ln w="9525" cap="flat" cmpd="sng">
            <a:solidFill>
              <a:schemeClr val="dk1">
                <a:alpha val="100000"/>
              </a:schemeClr>
            </a:solidFill>
            <a:prstDash val="solid"/>
            <a:round/>
          </a:ln>
        </p:spPr>
      </p:pic>
      <p:sp>
        <p:nvSpPr>
          <p:cNvPr id="1048800" name=""/>
          <p:cNvSpPr txBox="1"/>
          <p:nvPr/>
        </p:nvSpPr>
        <p:spPr>
          <a:xfrm rot="0">
            <a:off x="457200" y="5181600"/>
            <a:ext cx="3276600" cy="1688725"/>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lnSpc>
                <a:spcPct val="150000"/>
              </a:lnSpc>
              <a:spcBef>
                <a:spcPct val="50000"/>
              </a:spcBef>
            </a:pPr>
            <a:r>
              <a:rPr sz="2000"/>
              <a:t>This is also called </a:t>
            </a:r>
            <a:r>
              <a:rPr b="1" sz="2000"/>
              <a:t>full power bandwidth</a:t>
            </a:r>
            <a:r>
              <a:rPr sz="2000"/>
              <a:t> of the op-amp</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1">
  <p:cSld>
    <p:spTree>
      <p:nvGrpSpPr>
        <p:cNvPr id="167" name=""/>
        <p:cNvGrpSpPr/>
        <p:nvPr/>
      </p:nvGrpSpPr>
      <p:grpSpPr>
        <a:xfrm rot="0">
          <a:off x="0" y="0"/>
          <a:ext cx="0" cy="0"/>
          <a:chOff x="0" y="0"/>
          <a:chExt cx="0" cy="0"/>
        </a:xfrm>
      </p:grpSpPr>
      <p:sp>
        <p:nvSpPr>
          <p:cNvPr id="1048801" name=""/>
          <p:cNvSpPr/>
          <p:nvPr>
            <p:ph type="title" sz="full" idx="0"/>
          </p:nvPr>
        </p:nvSpPr>
        <p:spPr>
          <a:xfrm rot="0">
            <a:off x="457200" y="457200"/>
            <a:ext cx="8229600" cy="609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15. Gain – Bandwidth product</a:t>
            </a:r>
          </a:p>
        </p:txBody>
      </p:sp>
      <p:sp>
        <p:nvSpPr>
          <p:cNvPr id="1048802" name=""/>
          <p:cNvSpPr/>
          <p:nvPr>
            <p:ph type="body" sz="full" idx="1"/>
          </p:nvPr>
        </p:nvSpPr>
        <p:spPr>
          <a:xfrm rot="0">
            <a:off x="381000" y="1447800"/>
            <a:ext cx="8229600" cy="1447800"/>
          </a:xfrm>
          <a:prstGeom prst="rect"/>
          <a:noFill/>
          <a:ln w="9525" cap="flat" cmpd="sng">
            <a:solidFill>
              <a:schemeClr val="dk1">
                <a:alpha val="100000"/>
              </a:schemeClr>
            </a:solidFill>
            <a:prstDash val="solid"/>
            <a:round/>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buNone/>
            </a:pPr>
            <a:r>
              <a:rPr sz="2400"/>
              <a:t>It is the bandwidth of op-amp when voltage gain is unity (1). It is denoted as GB. </a:t>
            </a:r>
          </a:p>
        </p:txBody>
      </p:sp>
      <p:sp>
        <p:nvSpPr>
          <p:cNvPr id="1048803" name=""/>
          <p:cNvSpPr txBox="1"/>
          <p:nvPr/>
        </p:nvSpPr>
        <p:spPr>
          <a:xfrm rot="0">
            <a:off x="1447800" y="3276600"/>
            <a:ext cx="6400800" cy="1407528"/>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lnSpc>
                <a:spcPct val="150000"/>
              </a:lnSpc>
              <a:spcBef>
                <a:spcPct val="50000"/>
              </a:spcBef>
            </a:pPr>
            <a:r>
              <a:rPr sz="2400"/>
              <a:t>The GB is also called unity gain bandwidth (UGB) or closed loop bandwidth</a:t>
            </a:r>
          </a:p>
        </p:txBody>
      </p:sp>
      <p:sp>
        <p:nvSpPr>
          <p:cNvPr id="1048804" name=""/>
          <p:cNvSpPr txBox="1"/>
          <p:nvPr/>
        </p:nvSpPr>
        <p:spPr>
          <a:xfrm rot="0">
            <a:off x="381000" y="5638800"/>
            <a:ext cx="7620000" cy="42414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sz="2000"/>
              <a:t>It is about 1MHz for op-amp 741C</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1">
  <p:cSld>
    <p:spTree>
      <p:nvGrpSpPr>
        <p:cNvPr id="168" name=""/>
        <p:cNvGrpSpPr/>
        <p:nvPr/>
      </p:nvGrpSpPr>
      <p:grpSpPr>
        <a:xfrm rot="0">
          <a:off x="0" y="0"/>
          <a:ext cx="0" cy="0"/>
          <a:chOff x="0" y="0"/>
          <a:chExt cx="0" cy="0"/>
        </a:xfrm>
      </p:grpSpPr>
      <p:sp>
        <p:nvSpPr>
          <p:cNvPr id="1048805" name=""/>
          <p:cNvSpPr/>
          <p:nvPr>
            <p:ph type="title" sz="full" idx="0"/>
          </p:nvPr>
        </p:nvSpPr>
        <p:spPr>
          <a:xfrm rot="0">
            <a:off x="457200" y="4572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16. Equivalent Input Noise Voltage and Current</a:t>
            </a:r>
          </a:p>
        </p:txBody>
      </p:sp>
      <p:sp>
        <p:nvSpPr>
          <p:cNvPr id="1048806" name=""/>
          <p:cNvSpPr/>
          <p:nvPr>
            <p:ph type="body" sz="full" idx="1"/>
          </p:nvPr>
        </p:nvSpPr>
        <p:spPr>
          <a:xfrm rot="0">
            <a:off x="609600" y="1752600"/>
            <a:ext cx="7467600" cy="3886200"/>
          </a:xfrm>
          <a:prstGeom prst="rect"/>
          <a:noFill/>
          <a:ln>
            <a:noFill/>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buNone/>
            </a:pPr>
            <a:r>
              <a:rPr sz="2400"/>
              <a:t>The noise is expressed as a power density</a:t>
            </a:r>
          </a:p>
          <a:p>
            <a:pPr eaLnBrk="1" hangingPunct="1" latinLnBrk="1" lvl="0">
              <a:lnSpc>
                <a:spcPct val="150000"/>
              </a:lnSpc>
              <a:buNone/>
            </a:pPr>
            <a:r>
              <a:rPr sz="2400"/>
              <a:t>Thus equivalent noise voltage is expressed as V</a:t>
            </a:r>
            <a:r>
              <a:rPr baseline="30000" sz="2400"/>
              <a:t>2</a:t>
            </a:r>
            <a:r>
              <a:rPr baseline="-25000" sz="2400"/>
              <a:t> </a:t>
            </a:r>
            <a:r>
              <a:rPr sz="2400"/>
              <a:t>/Hz while the equivalent noise current is expressed as A</a:t>
            </a:r>
            <a:r>
              <a:rPr baseline="30000" sz="2400"/>
              <a:t>2 </a:t>
            </a:r>
            <a:r>
              <a:rPr sz="2400"/>
              <a:t>/Hz</a:t>
            </a:r>
          </a:p>
          <a:p>
            <a:pPr eaLnBrk="1" hangingPunct="1" latinLnBrk="1" lvl="0">
              <a:lnSpc>
                <a:spcPct val="150000"/>
              </a:lnSpc>
              <a:buNone/>
            </a:pPr>
            <a:endParaRPr sz="2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1">
  <p:cSld>
    <p:spTree>
      <p:nvGrpSpPr>
        <p:cNvPr id="169" name=""/>
        <p:cNvGrpSpPr/>
        <p:nvPr/>
      </p:nvGrpSpPr>
      <p:grpSpPr>
        <a:xfrm rot="0">
          <a:off x="0" y="0"/>
          <a:ext cx="0" cy="0"/>
          <a:chOff x="0" y="0"/>
          <a:chExt cx="0" cy="0"/>
        </a:xfrm>
      </p:grpSpPr>
      <p:sp>
        <p:nvSpPr>
          <p:cNvPr id="1048807" name=""/>
          <p:cNvSpPr/>
          <p:nvPr>
            <p:ph type="title" sz="full" idx="0"/>
          </p:nvPr>
        </p:nvSpPr>
        <p:spPr>
          <a:xfrm rot="0">
            <a:off x="457200" y="457200"/>
            <a:ext cx="8229600" cy="8382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lnSpc>
                <a:spcPct val="150000"/>
              </a:lnSpc>
            </a:pPr>
            <a:r>
              <a:rPr b="1" sz="2000"/>
              <a:t>17. Average temperature coefficient of offset parameters</a:t>
            </a:r>
          </a:p>
        </p:txBody>
      </p:sp>
      <p:sp>
        <p:nvSpPr>
          <p:cNvPr id="1048808" name=""/>
          <p:cNvSpPr/>
          <p:nvPr>
            <p:ph type="body" sz="full" idx="1"/>
          </p:nvPr>
        </p:nvSpPr>
        <p:spPr>
          <a:xfrm rot="0">
            <a:off x="381000" y="1295400"/>
            <a:ext cx="8229600" cy="5181600"/>
          </a:xfrm>
          <a:prstGeom prst="rect"/>
          <a:noFill/>
          <a:ln>
            <a:noFill/>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buNone/>
            </a:pPr>
            <a:r>
              <a:rPr altLang="en-US" sz="2000" lang="en-US"/>
              <a:t>The average rate of change of input offset voltage per unit change in temperature is called average temperature coefficient of input offset voltage or input offset voltage drift</a:t>
            </a:r>
          </a:p>
          <a:p>
            <a:pPr eaLnBrk="1" hangingPunct="1" latinLnBrk="1" lvl="0">
              <a:lnSpc>
                <a:spcPct val="150000"/>
              </a:lnSpc>
              <a:buNone/>
            </a:pPr>
            <a:r>
              <a:rPr altLang="en-US" sz="2000" lang="en-US"/>
              <a:t>It is measured in </a:t>
            </a:r>
            <a:r>
              <a:rPr altLang="en-US" sz="2000" lang="en-US">
                <a:ea typeface="Arial" pitchFamily="0" charset="0"/>
              </a:rPr>
              <a:t>µV/</a:t>
            </a:r>
            <a:r>
              <a:rPr altLang="en-US" baseline="30000" sz="2000" lang="en-US">
                <a:ea typeface="Arial" pitchFamily="0" charset="0"/>
              </a:rPr>
              <a:t>o</a:t>
            </a:r>
            <a:r>
              <a:rPr altLang="en-US" sz="2000" lang="en-US">
                <a:ea typeface="Arial" pitchFamily="0" charset="0"/>
              </a:rPr>
              <a:t>C. For 741 C it is 0.5 µV/</a:t>
            </a:r>
            <a:r>
              <a:rPr altLang="en-US" baseline="30000" sz="2000" lang="en-US">
                <a:ea typeface="Arial" pitchFamily="0" charset="0"/>
              </a:rPr>
              <a:t>o</a:t>
            </a:r>
            <a:r>
              <a:rPr altLang="en-US" sz="2000" lang="en-US">
                <a:ea typeface="Arial" pitchFamily="0" charset="0"/>
              </a:rPr>
              <a:t>C</a:t>
            </a:r>
          </a:p>
          <a:p>
            <a:pPr eaLnBrk="1" hangingPunct="1" latinLnBrk="1" lvl="0">
              <a:lnSpc>
                <a:spcPct val="150000"/>
              </a:lnSpc>
              <a:buNone/>
            </a:pPr>
            <a:endParaRPr altLang="en-US" sz="2000" lang="en-US"/>
          </a:p>
          <a:p>
            <a:pPr eaLnBrk="1" hangingPunct="1" latinLnBrk="1" lvl="0">
              <a:lnSpc>
                <a:spcPct val="150000"/>
              </a:lnSpc>
              <a:buNone/>
            </a:pPr>
            <a:r>
              <a:rPr altLang="en-US" sz="2000" lang="en-US"/>
              <a:t>The average rate of change of input offset current per unit change in temperature is called average temperature coefficient of input offset current or input offset current drift</a:t>
            </a:r>
          </a:p>
          <a:p>
            <a:pPr eaLnBrk="1" hangingPunct="1" latinLnBrk="1" lvl="0">
              <a:lnSpc>
                <a:spcPct val="150000"/>
              </a:lnSpc>
              <a:buNone/>
            </a:pPr>
            <a:r>
              <a:rPr altLang="en-US" sz="2000" lang="en-US"/>
              <a:t>It is measured in </a:t>
            </a:r>
            <a:r>
              <a:rPr altLang="en-US" sz="2000" lang="en-US">
                <a:ea typeface="Arial" pitchFamily="0" charset="0"/>
              </a:rPr>
              <a:t>nA/</a:t>
            </a:r>
            <a:r>
              <a:rPr altLang="en-US" baseline="30000" sz="2000" lang="en-US">
                <a:ea typeface="Arial" pitchFamily="0" charset="0"/>
              </a:rPr>
              <a:t>o</a:t>
            </a:r>
            <a:r>
              <a:rPr altLang="en-US" sz="2000" lang="en-US">
                <a:ea typeface="Arial" pitchFamily="0" charset="0"/>
              </a:rPr>
              <a:t>C or </a:t>
            </a:r>
            <a:r>
              <a:rPr altLang="en-US" sz="2000" lang="en-US">
                <a:ea typeface="Arial" pitchFamily="0" charset="0"/>
              </a:rPr>
              <a:t>pA/</a:t>
            </a:r>
            <a:r>
              <a:rPr altLang="en-US" baseline="30000" sz="2000" lang="en-US">
                <a:ea typeface="Arial" pitchFamily="0" charset="0"/>
              </a:rPr>
              <a:t>o</a:t>
            </a:r>
            <a:r>
              <a:rPr altLang="en-US" sz="2000" lang="en-US">
                <a:ea typeface="Arial" pitchFamily="0" charset="0"/>
              </a:rPr>
              <a:t>C . For 741 C it is 12 </a:t>
            </a:r>
            <a:r>
              <a:rPr altLang="en-US" sz="2000" lang="en-US">
                <a:ea typeface="Arial" pitchFamily="0" charset="0"/>
              </a:rPr>
              <a:t>pA/</a:t>
            </a:r>
            <a:r>
              <a:rPr altLang="en-US" baseline="30000" sz="2000" lang="en-US">
                <a:ea typeface="Arial" pitchFamily="0" charset="0"/>
              </a:rPr>
              <a:t>o</a:t>
            </a:r>
            <a:r>
              <a:rPr altLang="en-US" sz="2000" lang="en-US">
                <a:ea typeface="Arial" pitchFamily="0" charset="0"/>
              </a:rPr>
              <a:t>C </a:t>
            </a:r>
          </a:p>
          <a:p>
            <a:pPr eaLnBrk="1" hangingPunct="1" latinLnBrk="1" lvl="0">
              <a:lnSpc>
                <a:spcPct val="150000"/>
              </a:lnSpc>
              <a:buNone/>
            </a:pPr>
            <a:endParaRPr altLang="en-US" sz="2000" lang="en-US"/>
          </a:p>
          <a:p>
            <a:pPr eaLnBrk="1" hangingPunct="1" latinLnBrk="1" lvl="0">
              <a:lnSpc>
                <a:spcPct val="150000"/>
              </a:lnSpc>
              <a:buNone/>
            </a:pPr>
            <a:endParaRPr altLang="en-US" sz="2000"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1">
  <p:cSld>
    <p:spTree>
      <p:nvGrpSpPr>
        <p:cNvPr id="170" name=""/>
        <p:cNvGrpSpPr/>
        <p:nvPr/>
      </p:nvGrpSpPr>
      <p:grpSpPr>
        <a:xfrm rot="0">
          <a:off x="0" y="0"/>
          <a:ext cx="0" cy="0"/>
          <a:chOff x="0" y="0"/>
          <a:chExt cx="0" cy="0"/>
        </a:xfrm>
      </p:grpSpPr>
      <p:sp>
        <p:nvSpPr>
          <p:cNvPr id="1048809" name=""/>
          <p:cNvSpPr/>
          <p:nvPr>
            <p:ph type="title" sz="full" idx="0"/>
          </p:nvPr>
        </p:nvSpPr>
        <p:spPr>
          <a:xfrm rot="0">
            <a:off x="457200" y="457200"/>
            <a:ext cx="8229600" cy="10668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altLang="en-US" b="1" sz="2800" lang="en-US"/>
              <a:t>18. Output offset voltage ( </a:t>
            </a:r>
            <a:r>
              <a:rPr altLang="en-US" b="1" sz="2800" lang="en-US"/>
              <a:t>V</a:t>
            </a:r>
            <a:r>
              <a:rPr altLang="en-US" baseline="-25000" b="1" sz="2800" lang="en-US"/>
              <a:t>oos</a:t>
            </a:r>
            <a:r>
              <a:rPr altLang="en-US" b="1" sz="2800" lang="en-US"/>
              <a:t> )</a:t>
            </a:r>
          </a:p>
        </p:txBody>
      </p:sp>
      <p:sp>
        <p:nvSpPr>
          <p:cNvPr id="1048810" name=""/>
          <p:cNvSpPr/>
          <p:nvPr>
            <p:ph type="body" sz="full" idx="1"/>
          </p:nvPr>
        </p:nvSpPr>
        <p:spPr>
          <a:xfrm rot="0">
            <a:off x="457200" y="1447800"/>
            <a:ext cx="8229600" cy="2590800"/>
          </a:xfrm>
          <a:prstGeom prst="rect"/>
          <a:noFill/>
          <a:ln w="9525" cap="flat" cmpd="sng">
            <a:solidFill>
              <a:schemeClr val="dk1">
                <a:alpha val="100000"/>
              </a:schemeClr>
            </a:solidFill>
            <a:prstDash val="solid"/>
            <a:round/>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buNone/>
            </a:pPr>
            <a:r>
              <a:rPr altLang="en-US" sz="2400" lang="en-US"/>
              <a:t>The output offset voltage is the dc voltage present at the output terminals when both the input terminals are grounded.</a:t>
            </a:r>
          </a:p>
          <a:p>
            <a:pPr algn="ctr" eaLnBrk="1" hangingPunct="1" latinLnBrk="1" lvl="0">
              <a:lnSpc>
                <a:spcPct val="150000"/>
              </a:lnSpc>
              <a:buNone/>
            </a:pPr>
            <a:r>
              <a:rPr altLang="en-US" sz="2400" lang="en-US"/>
              <a:t>It is denoted as </a:t>
            </a:r>
            <a:r>
              <a:rPr altLang="en-US" sz="2400" lang="en-US"/>
              <a:t>V</a:t>
            </a:r>
            <a:r>
              <a:rPr altLang="en-US" baseline="-25000" sz="2400" lang="en-US"/>
              <a:t>oos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1">
  <p:cSld>
    <p:spTree>
      <p:nvGrpSpPr>
        <p:cNvPr id="120" name=""/>
        <p:cNvGrpSpPr/>
        <p:nvPr/>
      </p:nvGrpSpPr>
      <p:grpSpPr>
        <a:xfrm rot="0">
          <a:off x="0" y="0"/>
          <a:ext cx="0" cy="0"/>
          <a:chOff x="0" y="0"/>
          <a:chExt cx="0" cy="0"/>
        </a:xfrm>
      </p:grpSpPr>
      <p:sp>
        <p:nvSpPr>
          <p:cNvPr id="1048602" name=""/>
          <p:cNvSpPr/>
          <p:nvPr>
            <p:ph type="body" sz="full" idx="1"/>
          </p:nvPr>
        </p:nvSpPr>
        <p:spPr>
          <a:xfrm rot="0">
            <a:off x="457200" y="1981200"/>
            <a:ext cx="8229600" cy="3886200"/>
          </a:xfrm>
          <a:prstGeom prst="rect"/>
          <a:noFill/>
          <a:ln>
            <a:noFill/>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pPr>
            <a:r>
              <a:rPr sz="2400"/>
              <a:t>Communication</a:t>
            </a:r>
          </a:p>
          <a:p>
            <a:pPr eaLnBrk="1" hangingPunct="1" latinLnBrk="1" lvl="0">
              <a:lnSpc>
                <a:spcPct val="150000"/>
              </a:lnSpc>
            </a:pPr>
            <a:r>
              <a:rPr sz="2400"/>
              <a:t>Control</a:t>
            </a:r>
          </a:p>
          <a:p>
            <a:pPr eaLnBrk="1" hangingPunct="1" latinLnBrk="1" lvl="0">
              <a:lnSpc>
                <a:spcPct val="150000"/>
              </a:lnSpc>
            </a:pPr>
            <a:r>
              <a:rPr sz="2400"/>
              <a:t>Instrumentation</a:t>
            </a:r>
          </a:p>
          <a:p>
            <a:pPr eaLnBrk="1" hangingPunct="1" latinLnBrk="1" lvl="0">
              <a:lnSpc>
                <a:spcPct val="150000"/>
              </a:lnSpc>
            </a:pPr>
            <a:r>
              <a:rPr sz="2400"/>
              <a:t>Computer</a:t>
            </a:r>
          </a:p>
          <a:p>
            <a:pPr eaLnBrk="1" hangingPunct="1" latinLnBrk="1" lvl="0">
              <a:lnSpc>
                <a:spcPct val="150000"/>
              </a:lnSpc>
            </a:pPr>
            <a:r>
              <a:rPr sz="2400"/>
              <a:t>Electronics</a:t>
            </a:r>
          </a:p>
          <a:p>
            <a:pPr eaLnBrk="1" hangingPunct="1" latinLnBrk="1" lvl="0"/>
            <a:endParaRPr sz="2400"/>
          </a:p>
        </p:txBody>
      </p:sp>
      <p:pic>
        <p:nvPicPr>
          <p:cNvPr id="2097154" name=""/>
          <p:cNvPicPr>
            <a:picLocks/>
          </p:cNvPicPr>
          <p:nvPr/>
        </p:nvPicPr>
        <p:blipFill>
          <a:blip xmlns:r="http://schemas.openxmlformats.org/officeDocument/2006/relationships" r:embed="rId1"/>
          <a:srcRect l="0" t="0" r="0" b="0"/>
          <a:stretch>
            <a:fillRect/>
          </a:stretch>
        </p:blipFill>
        <p:spPr>
          <a:xfrm rot="0">
            <a:off x="6153150" y="0"/>
            <a:ext cx="2990850" cy="1009650"/>
          </a:xfrm>
          <a:prstGeom prst="rect"/>
          <a:noFill/>
          <a:ln>
            <a:noFill/>
          </a:ln>
        </p:spPr>
      </p:pic>
      <p:sp>
        <p:nvSpPr>
          <p:cNvPr id="1048603" name=""/>
          <p:cNvSpPr txBox="1"/>
          <p:nvPr/>
        </p:nvSpPr>
        <p:spPr>
          <a:xfrm rot="0">
            <a:off x="609600" y="1295400"/>
            <a:ext cx="5715000" cy="49004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b="1" sz="2400"/>
              <a:t>Applications of an Integrated Circuit</a:t>
            </a:r>
          </a:p>
        </p:txBody>
      </p:sp>
    </p:spTree>
  </p:cSld>
  <p:clrMapOvr>
    <a:masterClrMapping/>
  </p:clrMapOvr>
  <p:timing/>
</p:sld>
</file>

<file path=ppt/slides/slide50.xml><?xml version="1.0" encoding="utf-8"?>
<p:sld xmlns:a="http://schemas.openxmlformats.org/drawingml/2006/main" xmlns:r="http://schemas.openxmlformats.org/officeDocument/2006/relationships" xmlns:p="http://schemas.openxmlformats.org/presentationml/2006/main" showMasterSp="1">
  <p:cSld>
    <p:spTree>
      <p:nvGrpSpPr>
        <p:cNvPr id="171" name=""/>
        <p:cNvGrpSpPr/>
        <p:nvPr/>
      </p:nvGrpSpPr>
      <p:grpSpPr>
        <a:xfrm rot="0">
          <a:off x="0" y="0"/>
          <a:ext cx="0" cy="0"/>
          <a:chOff x="0" y="0"/>
          <a:chExt cx="0" cy="0"/>
        </a:xfrm>
      </p:grpSpPr>
      <p:sp>
        <p:nvSpPr>
          <p:cNvPr id="1048811" name=""/>
          <p:cNvSpPr/>
          <p:nvPr>
            <p:ph type="title" sz="full" idx="0"/>
          </p:nvPr>
        </p:nvSpPr>
        <p:spPr>
          <a:xfrm rot="0">
            <a:off x="457200" y="457200"/>
            <a:ext cx="8229600" cy="762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19. Supply current</a:t>
            </a:r>
          </a:p>
        </p:txBody>
      </p:sp>
      <p:sp>
        <p:nvSpPr>
          <p:cNvPr id="1048812" name=""/>
          <p:cNvSpPr/>
          <p:nvPr>
            <p:ph type="body" sz="full" idx="1"/>
          </p:nvPr>
        </p:nvSpPr>
        <p:spPr>
          <a:xfrm rot="0">
            <a:off x="533400" y="2133600"/>
            <a:ext cx="8229600" cy="685800"/>
          </a:xfrm>
          <a:prstGeom prst="rect"/>
          <a:noFill/>
          <a:ln>
            <a:noFill/>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buNone/>
            </a:pPr>
            <a:r>
              <a:rPr sz="2400"/>
              <a:t>It is drawn by the op-amp from the power supply</a:t>
            </a:r>
          </a:p>
        </p:txBody>
      </p:sp>
      <p:sp>
        <p:nvSpPr>
          <p:cNvPr id="1048813" name=""/>
          <p:cNvSpPr txBox="1"/>
          <p:nvPr/>
        </p:nvSpPr>
        <p:spPr>
          <a:xfrm rot="0">
            <a:off x="1066800" y="4419600"/>
            <a:ext cx="3733800" cy="42414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sz="2000"/>
              <a:t>For op-amp 741C it is 2.8mA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1">
  <p:cSld>
    <p:spTree>
      <p:nvGrpSpPr>
        <p:cNvPr id="172" name=""/>
        <p:cNvGrpSpPr/>
        <p:nvPr/>
      </p:nvGrpSpPr>
      <p:grpSpPr>
        <a:xfrm rot="0">
          <a:off x="0" y="0"/>
          <a:ext cx="0" cy="0"/>
          <a:chOff x="0" y="0"/>
          <a:chExt cx="0" cy="0"/>
        </a:xfrm>
      </p:grpSpPr>
      <p:sp>
        <p:nvSpPr>
          <p:cNvPr id="1048814" name=""/>
          <p:cNvSpPr/>
          <p:nvPr>
            <p:ph type="title" sz="full" idx="0"/>
          </p:nvPr>
        </p:nvSpPr>
        <p:spPr>
          <a:xfrm rot="0">
            <a:off x="457200" y="457200"/>
            <a:ext cx="8229600" cy="1371600"/>
          </a:xfrm>
          <a:prstGeom prst="rect"/>
          <a:noFill/>
          <a:ln>
            <a:noFill/>
          </a:ln>
        </p:spPr>
        <p:txBody>
          <a:bodyP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r>
              <a:t>Op amp equivalent circuit</a:t>
            </a:r>
          </a:p>
        </p:txBody>
      </p:sp>
      <p:sp>
        <p:nvSpPr>
          <p:cNvPr id="1048815" name=""/>
          <p:cNvSpPr/>
          <p:nvPr>
            <p:ph type="body" sz="full" idx="1"/>
          </p:nvPr>
        </p:nvSpPr>
        <p:spPr>
          <a:xfrm rot="0">
            <a:off x="457200" y="1981200"/>
            <a:ext cx="8229600" cy="3886200"/>
          </a:xfrm>
          <a:prstGeom prst="rect"/>
          <a:noFill/>
          <a:ln>
            <a:noFill/>
          </a:ln>
        </p:spPr>
        <p:txBody>
          <a:bodyPr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p:txBody>
      </p:sp>
      <p:pic>
        <p:nvPicPr>
          <p:cNvPr id="2097178" name="" descr=""/>
          <p:cNvPicPr>
            <a:picLocks/>
          </p:cNvPicPr>
          <p:nvPr/>
        </p:nvPicPr>
        <p:blipFill>
          <a:blip xmlns:r="http://schemas.openxmlformats.org/officeDocument/2006/relationships" r:embed="rId1"/>
          <a:srcRect l="0" t="0" r="0" b="0"/>
          <a:stretch>
            <a:fillRect/>
          </a:stretch>
        </p:blipFill>
        <p:spPr>
          <a:xfrm rot="0">
            <a:off x="4495800" y="2286000"/>
            <a:ext cx="4114800" cy="3352800"/>
          </a:xfrm>
          <a:prstGeom prst="rect"/>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1">
  <p:cSld>
    <p:spTree>
      <p:nvGrpSpPr>
        <p:cNvPr id="173" name=""/>
        <p:cNvGrpSpPr/>
        <p:nvPr/>
      </p:nvGrpSpPr>
      <p:grpSpPr>
        <a:xfrm rot="0">
          <a:off x="0" y="0"/>
          <a:ext cx="0" cy="0"/>
          <a:chOff x="0" y="0"/>
          <a:chExt cx="0" cy="0"/>
        </a:xfrm>
      </p:grpSpPr>
      <p:sp>
        <p:nvSpPr>
          <p:cNvPr id="1048816" name=""/>
          <p:cNvSpPr/>
          <p:nvPr>
            <p:ph type="title" sz="full" idx="0"/>
          </p:nvPr>
        </p:nvSpPr>
        <p:spPr>
          <a:xfrm rot="0">
            <a:off x="457200" y="457200"/>
            <a:ext cx="8229600" cy="1371600"/>
          </a:xfrm>
          <a:prstGeom prst="rect"/>
          <a:noFill/>
          <a:ln>
            <a:noFill/>
          </a:ln>
        </p:spPr>
        <p:txBody>
          <a:bodyP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r>
              <a:t>Block diagram of op amp</a:t>
            </a:r>
          </a:p>
        </p:txBody>
      </p:sp>
      <p:sp>
        <p:nvSpPr>
          <p:cNvPr id="1048817" name=""/>
          <p:cNvSpPr/>
          <p:nvPr>
            <p:ph type="body" sz="full" idx="1"/>
          </p:nvPr>
        </p:nvSpPr>
        <p:spPr>
          <a:xfrm rot="0">
            <a:off x="457200" y="1981200"/>
            <a:ext cx="8229600" cy="3886200"/>
          </a:xfrm>
          <a:prstGeom prst="rect"/>
          <a:noFill/>
          <a:ln>
            <a:noFill/>
          </a:ln>
        </p:spPr>
        <p:txBody>
          <a:bodyPr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p:txBody>
      </p:sp>
      <p:pic>
        <p:nvPicPr>
          <p:cNvPr id="2097179" name=""/>
          <p:cNvPicPr>
            <a:picLocks/>
          </p:cNvPicPr>
          <p:nvPr/>
        </p:nvPicPr>
        <p:blipFill>
          <a:blip xmlns:r="http://schemas.openxmlformats.org/officeDocument/2006/relationships" r:embed="rId1"/>
          <a:srcRect l="0" t="0" r="0" b="0"/>
          <a:stretch>
            <a:fillRect/>
          </a:stretch>
        </p:blipFill>
        <p:spPr>
          <a:xfrm rot="0">
            <a:off x="457200" y="1828800"/>
            <a:ext cx="8153400" cy="3767137"/>
          </a:xfrm>
          <a:prstGeom prst="rect"/>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1">
  <p:cSld>
    <p:spTree>
      <p:nvGrpSpPr>
        <p:cNvPr id="174" name=""/>
        <p:cNvGrpSpPr/>
        <p:nvPr/>
      </p:nvGrpSpPr>
      <p:grpSpPr>
        <a:xfrm rot="0">
          <a:off x="0" y="0"/>
          <a:ext cx="0" cy="0"/>
          <a:chOff x="0" y="0"/>
          <a:chExt cx="0" cy="0"/>
        </a:xfrm>
      </p:grpSpPr>
      <p:pic>
        <p:nvPicPr>
          <p:cNvPr id="2097180" name="" descr="opampinv"/>
          <p:cNvPicPr>
            <a:picLocks/>
          </p:cNvPicPr>
          <p:nvPr/>
        </p:nvPicPr>
        <p:blipFill>
          <a:blip xmlns:r="http://schemas.openxmlformats.org/officeDocument/2006/relationships" r:embed="rId1"/>
          <a:srcRect l="0" t="0" r="0" b="0"/>
          <a:stretch>
            <a:fillRect/>
          </a:stretch>
        </p:blipFill>
        <p:spPr>
          <a:xfrm rot="0">
            <a:off x="2286000" y="1447800"/>
            <a:ext cx="5362575" cy="3552825"/>
          </a:xfrm>
          <a:prstGeom prst="rect"/>
          <a:noFill/>
          <a:ln>
            <a:noFill/>
          </a:ln>
        </p:spPr>
      </p:pic>
      <p:pic>
        <p:nvPicPr>
          <p:cNvPr id="2097181" name=""/>
          <p:cNvPicPr>
            <a:picLocks/>
          </p:cNvPicPr>
          <p:nvPr/>
        </p:nvPicPr>
        <p:blipFill>
          <a:blip xmlns:r="http://schemas.openxmlformats.org/officeDocument/2006/relationships" r:embed="rId2"/>
          <a:srcRect l="0" t="0" r="0" b="0"/>
          <a:stretch>
            <a:fillRect/>
          </a:stretch>
        </p:blipFill>
        <p:spPr>
          <a:xfrm rot="0">
            <a:off x="2209800" y="4724400"/>
            <a:ext cx="5105400" cy="1322387"/>
          </a:xfrm>
          <a:prstGeom prst="rect"/>
          <a:noFill/>
          <a:ln>
            <a:noFill/>
          </a:ln>
        </p:spPr>
      </p:pic>
      <p:sp>
        <p:nvSpPr>
          <p:cNvPr id="1048818" name=""/>
          <p:cNvSpPr/>
          <p:nvPr/>
        </p:nvSpPr>
        <p:spPr>
          <a:xfrm rot="0">
            <a:off x="1447800" y="228600"/>
            <a:ext cx="6019800" cy="1143000"/>
          </a:xfrm>
          <a:prstGeom prst="rect"/>
          <a:noFill/>
          <a:ln>
            <a:noFill/>
          </a:ln>
        </p:spPr>
        <p:txBody>
          <a:bodyPr anchor="ctr" bIns="46038" lIns="92075" rIns="92075" tIns="46038"/>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r>
              <a:rPr sz="4000" i="1">
                <a:solidFill>
                  <a:schemeClr val="lt2"/>
                </a:solidFill>
                <a:latin typeface="Times New Roman" pitchFamily="18" charset="0"/>
              </a:rPr>
              <a:t>The Inverting Amplifier</a:t>
            </a:r>
          </a:p>
        </p:txBody>
      </p:sp>
    </p:spTree>
  </p:cSld>
  <p:clrMapOvr>
    <a:masterClrMapping/>
  </p:clrMapOvr>
  <p:timing/>
</p:sld>
</file>

<file path=ppt/slides/slide54.xml><?xml version="1.0" encoding="utf-8"?>
<p:sld xmlns:a="http://schemas.openxmlformats.org/drawingml/2006/main" xmlns:r="http://schemas.openxmlformats.org/officeDocument/2006/relationships" xmlns:p="http://schemas.openxmlformats.org/presentationml/2006/main" showMasterSp="1">
  <p:cSld>
    <p:spTree>
      <p:nvGrpSpPr>
        <p:cNvPr id="177" name=""/>
        <p:cNvGrpSpPr/>
        <p:nvPr/>
      </p:nvGrpSpPr>
      <p:grpSpPr>
        <a:xfrm rot="0">
          <a:off x="0" y="0"/>
          <a:ext cx="0" cy="0"/>
          <a:chOff x="0" y="0"/>
          <a:chExt cx="0" cy="0"/>
        </a:xfrm>
      </p:grpSpPr>
      <p:pic>
        <p:nvPicPr>
          <p:cNvPr id="2097182" name="" descr="Opampeq2"/>
          <p:cNvPicPr>
            <a:picLocks/>
          </p:cNvPicPr>
          <p:nvPr/>
        </p:nvPicPr>
        <p:blipFill>
          <a:blip xmlns:r="http://schemas.openxmlformats.org/officeDocument/2006/relationships" r:embed="rId1"/>
          <a:srcRect l="0" t="0" r="0" b="0"/>
          <a:stretch>
            <a:fillRect/>
          </a:stretch>
        </p:blipFill>
        <p:spPr>
          <a:xfrm rot="0">
            <a:off x="4419600" y="4724400"/>
            <a:ext cx="3505200" cy="1860550"/>
          </a:xfrm>
          <a:prstGeom prst="rect"/>
          <a:noFill/>
          <a:ln>
            <a:noFill/>
          </a:ln>
        </p:spPr>
      </p:pic>
      <p:sp>
        <p:nvSpPr>
          <p:cNvPr id="1048822" name=""/>
          <p:cNvSpPr/>
          <p:nvPr>
            <p:ph type="title" sz="full" idx="4294967295"/>
          </p:nvPr>
        </p:nvSpPr>
        <p:spPr>
          <a:xfrm rot="0">
            <a:off x="1295400" y="381000"/>
            <a:ext cx="7053262" cy="533400"/>
          </a:xfrm>
          <a:prstGeom prst="rect"/>
          <a:noFill/>
          <a:ln>
            <a:noFill/>
          </a:ln>
        </p:spPr>
        <p:txBody>
          <a:bodyPr anchor="ctr" bIns="46038" lIns="92075" rIns="92075" tIns="46038"/>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lvl="0"/>
            <a:r>
              <a:rPr sz="4000"/>
              <a:t>Analyzing the Inverting Amplifier</a:t>
            </a:r>
          </a:p>
        </p:txBody>
      </p:sp>
      <p:sp>
        <p:nvSpPr>
          <p:cNvPr id="1048823" name=""/>
          <p:cNvSpPr txBox="1"/>
          <p:nvPr/>
        </p:nvSpPr>
        <p:spPr>
          <a:xfrm rot="0">
            <a:off x="1371600" y="5029200"/>
            <a:ext cx="3276600" cy="457200"/>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sz="2400">
                <a:latin typeface="Times New Roman" pitchFamily="18" charset="0"/>
              </a:rPr>
              <a:t>        inverting input (-):</a:t>
            </a:r>
          </a:p>
        </p:txBody>
      </p:sp>
      <p:sp>
        <p:nvSpPr>
          <p:cNvPr id="1048824" name=""/>
          <p:cNvSpPr txBox="1"/>
          <p:nvPr/>
        </p:nvSpPr>
        <p:spPr>
          <a:xfrm rot="0">
            <a:off x="1371600" y="5715000"/>
            <a:ext cx="3200400" cy="457200"/>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sz="2400">
                <a:latin typeface="Times New Roman" pitchFamily="18" charset="0"/>
              </a:rPr>
              <a:t>non-inverting input (+):</a:t>
            </a:r>
          </a:p>
        </p:txBody>
      </p:sp>
      <p:pic>
        <p:nvPicPr>
          <p:cNvPr id="2097183" name=""/>
          <p:cNvPicPr>
            <a:picLocks/>
          </p:cNvPicPr>
          <p:nvPr>
            <p:ph sz="full" idx="4294967295"/>
          </p:nvPr>
        </p:nvPicPr>
        <p:blipFill>
          <a:blip xmlns:r="http://schemas.openxmlformats.org/officeDocument/2006/relationships" r:embed="rId2"/>
          <a:srcRect l="0" t="0" r="0" b="0"/>
          <a:stretch>
            <a:fillRect/>
          </a:stretch>
        </p:blipFill>
        <p:spPr>
          <a:xfrm rot="0">
            <a:off x="1752600" y="1219200"/>
            <a:ext cx="6477000" cy="3421062"/>
          </a:xfrm>
          <a:prstGeom prst="rect"/>
          <a:noFill/>
          <a:ln>
            <a:noFill/>
          </a:ln>
        </p:spPr>
      </p:pic>
      <p:sp>
        <p:nvSpPr>
          <p:cNvPr id="1048825" name=""/>
          <p:cNvSpPr txBox="1"/>
          <p:nvPr/>
        </p:nvSpPr>
        <p:spPr>
          <a:xfrm rot="0">
            <a:off x="1371600" y="4800600"/>
            <a:ext cx="533400" cy="457200"/>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sz="2400">
                <a:latin typeface="Times New Roman" pitchFamily="18" charset="0"/>
              </a:rPr>
              <a:t>1)</a:t>
            </a:r>
          </a:p>
        </p:txBody>
      </p:sp>
    </p:spTree>
  </p:cSld>
  <p:clrMapOvr>
    <a:masterClrMapping/>
  </p:clrMapOvr>
  <p:timing/>
</p:sld>
</file>

<file path=ppt/slides/slide55.xml><?xml version="1.0" encoding="utf-8"?>
<p:sld xmlns:a="http://schemas.openxmlformats.org/drawingml/2006/main" xmlns:r="http://schemas.openxmlformats.org/officeDocument/2006/relationships" xmlns:p="http://schemas.openxmlformats.org/presentationml/2006/main" showMasterSp="1">
  <p:cSld>
    <p:spTree>
      <p:nvGrpSpPr>
        <p:cNvPr id="180" name=""/>
        <p:cNvGrpSpPr/>
        <p:nvPr/>
      </p:nvGrpSpPr>
      <p:grpSpPr>
        <a:xfrm rot="0">
          <a:off x="0" y="0"/>
          <a:ext cx="0" cy="0"/>
          <a:chOff x="0" y="0"/>
          <a:chExt cx="0" cy="0"/>
        </a:xfrm>
      </p:grpSpPr>
      <p:pic>
        <p:nvPicPr>
          <p:cNvPr id="2097184" name=""/>
          <p:cNvPicPr>
            <a:picLocks/>
          </p:cNvPicPr>
          <p:nvPr/>
        </p:nvPicPr>
        <p:blipFill>
          <a:blip xmlns:r="http://schemas.openxmlformats.org/officeDocument/2006/relationships" r:embed="rId1"/>
          <a:srcRect l="0" t="0" r="0" b="0"/>
          <a:stretch>
            <a:fillRect/>
          </a:stretch>
        </p:blipFill>
        <p:spPr>
          <a:xfrm rot="0">
            <a:off x="1447800" y="1066800"/>
            <a:ext cx="847725" cy="1219200"/>
          </a:xfrm>
          <a:prstGeom prst="rect"/>
          <a:noFill/>
          <a:ln>
            <a:noFill/>
          </a:ln>
        </p:spPr>
      </p:pic>
      <p:pic>
        <p:nvPicPr>
          <p:cNvPr id="2097185" name="" descr="Opampeq2"/>
          <p:cNvPicPr>
            <a:picLocks/>
          </p:cNvPicPr>
          <p:nvPr/>
        </p:nvPicPr>
        <p:blipFill>
          <a:blip xmlns:r="http://schemas.openxmlformats.org/officeDocument/2006/relationships" r:embed="rId2"/>
          <a:srcRect l="0" t="0" r="0" b="0"/>
          <a:stretch>
            <a:fillRect/>
          </a:stretch>
        </p:blipFill>
        <p:spPr>
          <a:xfrm rot="0">
            <a:off x="2438400" y="914400"/>
            <a:ext cx="3048000" cy="1617662"/>
          </a:xfrm>
          <a:prstGeom prst="rect"/>
          <a:noFill/>
          <a:ln>
            <a:noFill/>
          </a:ln>
        </p:spPr>
      </p:pic>
      <p:sp>
        <p:nvSpPr>
          <p:cNvPr id="1048829" name=""/>
          <p:cNvSpPr/>
          <p:nvPr/>
        </p:nvSpPr>
        <p:spPr>
          <a:xfrm rot="0">
            <a:off x="2286000" y="5105400"/>
            <a:ext cx="2057400" cy="1143000"/>
          </a:xfrm>
          <a:prstGeom prst="rect"/>
          <a:noFill/>
          <a:ln w="25400" cap="flat" cmpd="sng">
            <a:solidFill>
              <a:schemeClr val="dk1">
                <a:alpha val="100000"/>
              </a:schemeClr>
            </a:solidFill>
            <a:prstDash val="solid"/>
            <a:round/>
          </a:ln>
        </p:spPr>
        <p:txBody>
          <a:bodyPr anchor="ctr" bIns="45720" lIns="91440" rIns="91440" tIns="45720" wrap="none"/>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endParaRPr sz="2400">
              <a:latin typeface="Times New Roman" pitchFamily="18" charset="0"/>
            </a:endParaRPr>
          </a:p>
        </p:txBody>
      </p:sp>
      <p:sp>
        <p:nvSpPr>
          <p:cNvPr id="1048830" name=""/>
          <p:cNvSpPr/>
          <p:nvPr>
            <p:ph type="title" sz="full" idx="4294967295"/>
          </p:nvPr>
        </p:nvSpPr>
        <p:spPr>
          <a:xfrm rot="0">
            <a:off x="1066800" y="228600"/>
            <a:ext cx="7434262" cy="381000"/>
          </a:xfrm>
          <a:prstGeom prst="rect"/>
          <a:noFill/>
          <a:ln>
            <a:noFill/>
          </a:ln>
        </p:spPr>
        <p:txBody>
          <a:bodyPr anchor="ctr" bIns="46038" lIns="92075" rIns="92075" tIns="46038"/>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lvl="0"/>
            <a:r>
              <a:rPr sz="4000"/>
              <a:t>Inverting Amplifier Analysis</a:t>
            </a:r>
          </a:p>
        </p:txBody>
      </p:sp>
      <p:pic>
        <p:nvPicPr>
          <p:cNvPr id="2097186" name=""/>
          <p:cNvPicPr>
            <a:picLocks/>
          </p:cNvPicPr>
          <p:nvPr>
            <p:ph sz="full" idx="4294967295"/>
          </p:nvPr>
        </p:nvPicPr>
        <p:blipFill>
          <a:blip xmlns:r="http://schemas.openxmlformats.org/officeDocument/2006/relationships" r:embed="rId3"/>
          <a:srcRect l="0" t="0" r="0" b="0"/>
          <a:stretch>
            <a:fillRect/>
          </a:stretch>
        </p:blipFill>
        <p:spPr>
          <a:xfrm rot="0">
            <a:off x="1600200" y="2514600"/>
            <a:ext cx="4953000" cy="3622675"/>
          </a:xfrm>
          <a:prstGeom prst="rect"/>
          <a:noFill/>
          <a:ln>
            <a:noFill/>
          </a:ln>
        </p:spPr>
      </p:pic>
    </p:spTree>
  </p:cSld>
  <p:clrMapOvr>
    <a:masterClrMapping/>
  </p:clrMapOvr>
  <p:timing/>
</p:sld>
</file>

<file path=ppt/slides/slide56.xml><?xml version="1.0" encoding="utf-8"?>
<p:sld xmlns:a="http://schemas.openxmlformats.org/drawingml/2006/main" xmlns:r="http://schemas.openxmlformats.org/officeDocument/2006/relationships" xmlns:p="http://schemas.openxmlformats.org/presentationml/2006/main" showMasterSp="1">
  <p:cSld>
    <p:spTree>
      <p:nvGrpSpPr>
        <p:cNvPr id="183" name=""/>
        <p:cNvGrpSpPr/>
        <p:nvPr/>
      </p:nvGrpSpPr>
      <p:grpSpPr>
        <a:xfrm rot="0">
          <a:off x="0" y="0"/>
          <a:ext cx="0" cy="0"/>
          <a:chOff x="0" y="0"/>
          <a:chExt cx="0" cy="0"/>
        </a:xfrm>
      </p:grpSpPr>
      <p:pic>
        <p:nvPicPr>
          <p:cNvPr id="2097187" name=""/>
          <p:cNvPicPr>
            <a:picLocks/>
          </p:cNvPicPr>
          <p:nvPr/>
        </p:nvPicPr>
        <p:blipFill>
          <a:blip xmlns:r="http://schemas.openxmlformats.org/officeDocument/2006/relationships" r:embed="rId1"/>
          <a:srcRect l="0" t="0" r="0" b="0"/>
          <a:stretch>
            <a:fillRect/>
          </a:stretch>
        </p:blipFill>
        <p:spPr>
          <a:xfrm rot="0">
            <a:off x="5562600" y="2362200"/>
            <a:ext cx="3195637" cy="2863850"/>
          </a:xfrm>
          <a:prstGeom prst="rect"/>
          <a:noFill/>
          <a:ln>
            <a:noFill/>
          </a:ln>
        </p:spPr>
      </p:pic>
      <p:pic>
        <p:nvPicPr>
          <p:cNvPr id="2097188" name="" descr="opampninv"/>
          <p:cNvPicPr>
            <a:picLocks/>
          </p:cNvPicPr>
          <p:nvPr/>
        </p:nvPicPr>
        <p:blipFill>
          <a:blip xmlns:r="http://schemas.openxmlformats.org/officeDocument/2006/relationships" r:embed="rId2"/>
          <a:srcRect l="0" t="0" r="0" b="0"/>
          <a:stretch>
            <a:fillRect/>
          </a:stretch>
        </p:blipFill>
        <p:spPr>
          <a:xfrm rot="0">
            <a:off x="1295400" y="1752600"/>
            <a:ext cx="3895725" cy="3848100"/>
          </a:xfrm>
          <a:prstGeom prst="rect"/>
          <a:noFill/>
          <a:ln>
            <a:noFill/>
          </a:ln>
        </p:spPr>
      </p:pic>
      <p:sp>
        <p:nvSpPr>
          <p:cNvPr id="1048834" name=""/>
          <p:cNvSpPr/>
          <p:nvPr/>
        </p:nvSpPr>
        <p:spPr>
          <a:xfrm rot="0">
            <a:off x="1524000" y="533400"/>
            <a:ext cx="6934200" cy="1143000"/>
          </a:xfrm>
          <a:prstGeom prst="rect"/>
          <a:noFill/>
          <a:ln>
            <a:noFill/>
          </a:ln>
        </p:spPr>
        <p:txBody>
          <a:bodyPr anchor="ctr" bIns="46038" lIns="92075" rIns="92075" tIns="46038"/>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r>
              <a:rPr sz="4000" i="1">
                <a:solidFill>
                  <a:schemeClr val="lt2"/>
                </a:solidFill>
                <a:latin typeface="Times New Roman" pitchFamily="18" charset="0"/>
              </a:rPr>
              <a:t>The Non-Inverting Amplifier</a:t>
            </a:r>
          </a:p>
        </p:txBody>
      </p:sp>
    </p:spTree>
  </p:cSld>
  <p:clrMapOvr>
    <a:masterClrMapping/>
  </p:clrMapOvr>
  <p:timing/>
</p:sld>
</file>

<file path=ppt/slides/slide57.xml><?xml version="1.0" encoding="utf-8"?>
<p:sld xmlns:a="http://schemas.openxmlformats.org/drawingml/2006/main" xmlns:r="http://schemas.openxmlformats.org/officeDocument/2006/relationships" xmlns:p="http://schemas.openxmlformats.org/presentationml/2006/main" showMasterSp="1">
  <p:cSld>
    <p:spTree>
      <p:nvGrpSpPr>
        <p:cNvPr id="186" name=""/>
        <p:cNvGrpSpPr/>
        <p:nvPr/>
      </p:nvGrpSpPr>
      <p:grpSpPr>
        <a:xfrm rot="0">
          <a:off x="0" y="0"/>
          <a:ext cx="0" cy="0"/>
          <a:chOff x="0" y="0"/>
          <a:chExt cx="0" cy="0"/>
        </a:xfrm>
      </p:grpSpPr>
      <p:pic>
        <p:nvPicPr>
          <p:cNvPr id="2097189" name="" descr="opampeq3"/>
          <p:cNvPicPr>
            <a:picLocks/>
          </p:cNvPicPr>
          <p:nvPr/>
        </p:nvPicPr>
        <p:blipFill>
          <a:blip xmlns:r="http://schemas.openxmlformats.org/officeDocument/2006/relationships" r:embed="rId1"/>
          <a:srcRect l="0" t="0" r="0" b="0"/>
          <a:stretch>
            <a:fillRect/>
          </a:stretch>
        </p:blipFill>
        <p:spPr>
          <a:xfrm rot="0">
            <a:off x="1066800" y="914400"/>
            <a:ext cx="3276600" cy="3214687"/>
          </a:xfrm>
          <a:prstGeom prst="rect"/>
          <a:noFill/>
          <a:ln>
            <a:noFill/>
          </a:ln>
        </p:spPr>
      </p:pic>
      <p:pic>
        <p:nvPicPr>
          <p:cNvPr id="2097190" name="" descr="opampeq4"/>
          <p:cNvPicPr>
            <a:picLocks/>
          </p:cNvPicPr>
          <p:nvPr/>
        </p:nvPicPr>
        <p:blipFill>
          <a:blip xmlns:r="http://schemas.openxmlformats.org/officeDocument/2006/relationships" r:embed="rId2"/>
          <a:srcRect l="0" t="0" r="0" b="0"/>
          <a:stretch>
            <a:fillRect/>
          </a:stretch>
        </p:blipFill>
        <p:spPr>
          <a:xfrm rot="0">
            <a:off x="2209800" y="4343400"/>
            <a:ext cx="2657475" cy="2354262"/>
          </a:xfrm>
          <a:prstGeom prst="rect"/>
          <a:noFill/>
          <a:ln>
            <a:noFill/>
          </a:ln>
        </p:spPr>
      </p:pic>
      <p:sp>
        <p:nvSpPr>
          <p:cNvPr id="1048838" name=""/>
          <p:cNvSpPr/>
          <p:nvPr>
            <p:ph type="title" sz="full" idx="4294967295"/>
          </p:nvPr>
        </p:nvSpPr>
        <p:spPr>
          <a:xfrm rot="0">
            <a:off x="990600" y="228600"/>
            <a:ext cx="7848600" cy="609600"/>
          </a:xfrm>
          <a:prstGeom prst="rect"/>
          <a:noFill/>
          <a:ln>
            <a:noFill/>
          </a:ln>
        </p:spPr>
        <p:txBody>
          <a:bodyPr anchor="ctr" bIns="46038" lIns="92075" rIns="92075" tIns="46038"/>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lvl="0"/>
            <a:r>
              <a:rPr sz="4000"/>
              <a:t>Analysis of Non-Inverting Amplifier</a:t>
            </a:r>
          </a:p>
        </p:txBody>
      </p:sp>
      <p:pic>
        <p:nvPicPr>
          <p:cNvPr id="2097191" name=""/>
          <p:cNvPicPr>
            <a:picLocks/>
          </p:cNvPicPr>
          <p:nvPr/>
        </p:nvPicPr>
        <p:blipFill>
          <a:blip xmlns:r="http://schemas.openxmlformats.org/officeDocument/2006/relationships" r:embed="rId3"/>
          <a:srcRect l="0" t="0" r="0" b="0"/>
          <a:stretch>
            <a:fillRect/>
          </a:stretch>
        </p:blipFill>
        <p:spPr>
          <a:xfrm rot="0">
            <a:off x="5105400" y="2057400"/>
            <a:ext cx="3381375" cy="4005262"/>
          </a:xfrm>
          <a:prstGeom prst="rect"/>
          <a:noFill/>
          <a:ln>
            <a:noFill/>
          </a:ln>
        </p:spPr>
      </p:pic>
      <p:sp>
        <p:nvSpPr>
          <p:cNvPr id="1048839" name=""/>
          <p:cNvSpPr/>
          <p:nvPr/>
        </p:nvSpPr>
        <p:spPr>
          <a:xfrm rot="0">
            <a:off x="5486400" y="5181600"/>
            <a:ext cx="1676400" cy="838200"/>
          </a:xfrm>
          <a:prstGeom prst="rect"/>
          <a:noFill/>
          <a:ln w="25400" cap="flat" cmpd="sng">
            <a:solidFill>
              <a:schemeClr val="dk1">
                <a:alpha val="100000"/>
              </a:schemeClr>
            </a:solidFill>
            <a:prstDash val="solid"/>
            <a:round/>
          </a:ln>
        </p:spPr>
        <p:txBody>
          <a:bodyPr anchor="ctr" bIns="45720" lIns="91440" rIns="91440" tIns="45720" wrap="none"/>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endParaRPr sz="2400">
              <a:latin typeface="Times New Roman" pitchFamily="18" charset="0"/>
            </a:endParaRPr>
          </a:p>
        </p:txBody>
      </p:sp>
      <p:sp>
        <p:nvSpPr>
          <p:cNvPr id="1048840" name=""/>
          <p:cNvSpPr txBox="1"/>
          <p:nvPr/>
        </p:nvSpPr>
        <p:spPr>
          <a:xfrm rot="0">
            <a:off x="4724400" y="914400"/>
            <a:ext cx="4038600" cy="1120044"/>
          </a:xfrm>
          <a:prstGeom prst="rect"/>
          <a:noFill/>
          <a:ln w="9525" cap="flat" cmpd="sng">
            <a:solidFill>
              <a:schemeClr val="dk1">
                <a:alpha val="100000"/>
              </a:schemeClr>
            </a:solidFill>
            <a:prstDash val="solid"/>
            <a:round/>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algn="ctr" lvl="0"/>
            <a:r>
              <a:rPr sz="2000">
                <a:solidFill>
                  <a:srgbClr val="000099"/>
                </a:solidFill>
                <a:latin typeface="Times New Roman" pitchFamily="18" charset="0"/>
              </a:rPr>
              <a:t>Note that step 2 uses a voltage divider to find the voltage at V</a:t>
            </a:r>
            <a:r>
              <a:rPr baseline="-25000" sz="2000">
                <a:solidFill>
                  <a:srgbClr val="000099"/>
                </a:solidFill>
                <a:latin typeface="Times New Roman" pitchFamily="18" charset="0"/>
              </a:rPr>
              <a:t>B</a:t>
            </a:r>
            <a:r>
              <a:rPr sz="2000">
                <a:solidFill>
                  <a:srgbClr val="000099"/>
                </a:solidFill>
                <a:latin typeface="Times New Roman" pitchFamily="18" charset="0"/>
              </a:rPr>
              <a:t> relative to the output voltage.</a:t>
            </a:r>
          </a:p>
        </p:txBody>
      </p:sp>
      <p:pic>
        <p:nvPicPr>
          <p:cNvPr id="2097192" name=""/>
          <p:cNvPicPr>
            <a:picLocks/>
          </p:cNvPicPr>
          <p:nvPr>
            <p:ph sz="full" idx="4294967295"/>
          </p:nvPr>
        </p:nvPicPr>
        <p:blipFill>
          <a:blip xmlns:r="http://schemas.openxmlformats.org/officeDocument/2006/relationships" r:embed="rId4"/>
          <a:srcRect l="0" t="0" r="0" b="0"/>
          <a:stretch>
            <a:fillRect/>
          </a:stretch>
        </p:blipFill>
        <p:spPr>
          <a:xfrm rot="0">
            <a:off x="663575" y="4211637"/>
            <a:ext cx="887412" cy="792162"/>
          </a:xfrm>
          <a:prstGeom prst="rect"/>
          <a:noFill/>
          <a:ln>
            <a:noFill/>
          </a:ln>
        </p:spPr>
      </p:pic>
    </p:spTree>
  </p:cSld>
  <p:clrMapOvr>
    <a:masterClrMapping/>
  </p:clrMapOvr>
  <p:timing/>
</p:sld>
</file>

<file path=ppt/slides/slide58.xml><?xml version="1.0" encoding="utf-8"?>
<p:sld xmlns:a="http://schemas.openxmlformats.org/drawingml/2006/main" xmlns:r="http://schemas.openxmlformats.org/officeDocument/2006/relationships" xmlns:p="http://schemas.openxmlformats.org/presentationml/2006/main" showMasterSp="1">
  <p:cSld>
    <p:spTree>
      <p:nvGrpSpPr>
        <p:cNvPr id="189" name=""/>
        <p:cNvGrpSpPr/>
        <p:nvPr/>
      </p:nvGrpSpPr>
      <p:grpSpPr>
        <a:xfrm rot="0">
          <a:off x="0" y="0"/>
          <a:ext cx="0" cy="0"/>
          <a:chOff x="0" y="0"/>
          <a:chExt cx="0" cy="0"/>
        </a:xfrm>
      </p:grpSpPr>
      <p:sp>
        <p:nvSpPr>
          <p:cNvPr id="1048844" name=""/>
          <p:cNvSpPr/>
          <p:nvPr>
            <p:ph type="title" sz="full" idx="4294967295"/>
          </p:nvPr>
        </p:nvSpPr>
        <p:spPr>
          <a:xfrm rot="0">
            <a:off x="533400" y="76200"/>
            <a:ext cx="8229600" cy="1371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lvl="0"/>
            <a:r>
              <a:rPr b="1" sz="2800"/>
              <a:t>Comparison of the ideal inverting and non-inverting op-amp</a:t>
            </a:r>
          </a:p>
        </p:txBody>
      </p:sp>
      <p:graphicFrame>
        <p:nvGraphicFramePr>
          <p:cNvPr id="4194307" name=""/>
          <p:cNvGraphicFramePr>
            <a:graphicFrameLocks/>
          </p:cNvGraphicFramePr>
          <p:nvPr/>
        </p:nvGraphicFramePr>
        <p:xfrm rot="0">
          <a:off x="457200" y="1371600"/>
          <a:ext cx="8229600" cy="5319712"/>
        </p:xfrm>
        <a:graphic>
          <a:graphicData uri="http://schemas.openxmlformats.org/drawingml/2006/table">
            <a:tbl>
              <a:tblPr/>
              <a:tblGrid>
                <a:gridCol w="4114800"/>
                <a:gridCol w="4114800"/>
              </a:tblGrid>
              <a:tr h="777874">
                <a:tc>
                  <a:txBody>
                    <a:bodyPr/>
                    <a:p>
                      <a:pPr algn="ctr" indent="0" lvl="0" marL="0">
                        <a:buFont typeface="Wingdings" pitchFamily="2" charset="2"/>
                        <a:buNone/>
                      </a:pPr>
                      <a:r>
                        <a:rPr b="1" sz="2000">
                          <a:solidFill>
                            <a:schemeClr val="dk1"/>
                          </a:solidFill>
                        </a:rPr>
                        <a:t>Ideal Inverting amplifier</a:t>
                      </a:r>
                    </a:p>
                  </a:txBody>
                  <a:tcPr marL="91440" marR="91440" marT="45720" marB="45720">
                    <a:lnL w="28575" cap="flat" cmpd="sng">
                      <a:solidFill>
                        <a:schemeClr val="dk1">
                          <a:alpha val="100000"/>
                        </a:schemeClr>
                      </a:solidFill>
                      <a:prstDash val="solid"/>
                      <a:round/>
                    </a:lnL>
                    <a:lnR w="12700" cap="flat" cmpd="sng">
                      <a:solidFill>
                        <a:schemeClr val="dk1">
                          <a:alpha val="100000"/>
                        </a:schemeClr>
                      </a:solidFill>
                      <a:prstDash val="solid"/>
                      <a:round/>
                    </a:lnR>
                    <a:lnT w="28575"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algn="ctr" indent="0" lvl="0" marL="0">
                        <a:buFont typeface="Wingdings" pitchFamily="2" charset="2"/>
                        <a:buNone/>
                      </a:pPr>
                      <a:r>
                        <a:rPr b="1" sz="2000">
                          <a:solidFill>
                            <a:schemeClr val="dk1"/>
                          </a:solidFill>
                        </a:rPr>
                        <a:t>Ideal non-inverting amplifier</a:t>
                      </a:r>
                    </a:p>
                  </a:txBody>
                  <a:tcPr marL="91440" marR="91440" marT="45720" marB="45720">
                    <a:lnL w="12700" cap="flat" cmpd="sng">
                      <a:solidFill>
                        <a:schemeClr val="dk1">
                          <a:alpha val="100000"/>
                        </a:schemeClr>
                      </a:solidFill>
                      <a:prstDash val="solid"/>
                      <a:round/>
                    </a:lnL>
                    <a:lnR w="28575" cap="flat" cmpd="sng">
                      <a:solidFill>
                        <a:schemeClr val="dk1">
                          <a:alpha val="100000"/>
                        </a:schemeClr>
                      </a:solidFill>
                      <a:prstDash val="solid"/>
                      <a:round/>
                    </a:lnR>
                    <a:lnT w="28575" cap="flat" cmpd="sng">
                      <a:solidFill>
                        <a:schemeClr val="dk1">
                          <a:alpha val="100000"/>
                        </a:schemeClr>
                      </a:solidFill>
                      <a:prstDash val="solid"/>
                      <a:round/>
                    </a:lnT>
                    <a:lnB w="12700" cap="flat" cmpd="sng">
                      <a:solidFill>
                        <a:schemeClr val="dk1">
                          <a:alpha val="100000"/>
                        </a:schemeClr>
                      </a:solidFill>
                      <a:prstDash val="solid"/>
                      <a:round/>
                    </a:lnB>
                    <a:noFill/>
                  </a:tcPr>
                </a:tc>
              </a:tr>
              <a:tr h="1066799">
                <a:tc>
                  <a:txBody>
                    <a:bodyPr/>
                    <a:p>
                      <a:pPr indent="0" lvl="0" marL="0">
                        <a:lnSpc>
                          <a:spcPct val="150000"/>
                        </a:lnSpc>
                        <a:buFont typeface="Wingdings" pitchFamily="2" charset="2"/>
                        <a:buNone/>
                      </a:pPr>
                      <a:r>
                        <a:rPr sz="2000">
                          <a:solidFill>
                            <a:schemeClr val="dk1"/>
                          </a:solidFill>
                        </a:rPr>
                        <a:t>1. Voltage gain=-R</a:t>
                      </a:r>
                      <a:r>
                        <a:rPr baseline="-25000" sz="2000">
                          <a:solidFill>
                            <a:schemeClr val="dk1"/>
                          </a:solidFill>
                        </a:rPr>
                        <a:t>f</a:t>
                      </a:r>
                      <a:r>
                        <a:rPr sz="2000">
                          <a:solidFill>
                            <a:schemeClr val="dk1"/>
                          </a:solidFill>
                        </a:rPr>
                        <a:t>/R</a:t>
                      </a:r>
                      <a:r>
                        <a:rPr baseline="-25000" sz="2000">
                          <a:solidFill>
                            <a:schemeClr val="dk1"/>
                          </a:solidFill>
                        </a:rPr>
                        <a:t>1</a:t>
                      </a:r>
                    </a:p>
                  </a:txBody>
                  <a:tcPr marL="91440" marR="91440" marT="45720" marB="45720">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indent="0" lvl="0" marL="0">
                        <a:lnSpc>
                          <a:spcPct val="150000"/>
                        </a:lnSpc>
                        <a:buFont typeface="Wingdings" pitchFamily="2" charset="2"/>
                        <a:buNone/>
                      </a:pPr>
                      <a:r>
                        <a:rPr sz="2000">
                          <a:solidFill>
                            <a:schemeClr val="dk1"/>
                          </a:solidFill>
                        </a:rPr>
                        <a:t>1. Voltage gain=1+R</a:t>
                      </a:r>
                      <a:r>
                        <a:rPr baseline="-25000" sz="2000">
                          <a:solidFill>
                            <a:schemeClr val="dk1"/>
                          </a:solidFill>
                        </a:rPr>
                        <a:t>f</a:t>
                      </a:r>
                      <a:r>
                        <a:rPr sz="2000">
                          <a:solidFill>
                            <a:schemeClr val="dk1"/>
                          </a:solidFill>
                        </a:rPr>
                        <a:t>/R</a:t>
                      </a:r>
                      <a:r>
                        <a:rPr baseline="-25000" sz="2000">
                          <a:solidFill>
                            <a:schemeClr val="dk1"/>
                          </a:solidFill>
                        </a:rPr>
                        <a:t>1</a:t>
                      </a:r>
                    </a:p>
                    <a:p>
                      <a:pPr indent="0" lvl="0" marL="0">
                        <a:lnSpc>
                          <a:spcPct val="150000"/>
                        </a:lnSpc>
                        <a:buFont typeface="Wingdings" pitchFamily="2" charset="2"/>
                        <a:buNone/>
                      </a:pPr>
                      <a:endParaRPr sz="2000"/>
                    </a:p>
                  </a:txBody>
                  <a:tcPr marL="91440" marR="91440" marT="45720" marB="45720">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r>
              <a:tr h="1006474">
                <a:tc>
                  <a:txBody>
                    <a:bodyPr/>
                    <a:p>
                      <a:pPr indent="0" lvl="0" marL="0">
                        <a:lnSpc>
                          <a:spcPct val="150000"/>
                        </a:lnSpc>
                        <a:buFont typeface="Wingdings" pitchFamily="2" charset="2"/>
                        <a:buNone/>
                      </a:pPr>
                      <a:r>
                        <a:rPr sz="2000">
                          <a:solidFill>
                            <a:schemeClr val="dk1"/>
                          </a:solidFill>
                        </a:rPr>
                        <a:t>2.  The output is inverted with respect to input</a:t>
                      </a:r>
                    </a:p>
                  </a:txBody>
                  <a:tcPr marL="91440" marR="91440" marT="45720" marB="45720">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indent="0" lvl="0" marL="0">
                        <a:lnSpc>
                          <a:spcPct val="150000"/>
                        </a:lnSpc>
                        <a:buFont typeface="Wingdings" pitchFamily="2" charset="2"/>
                        <a:buNone/>
                      </a:pPr>
                      <a:r>
                        <a:rPr sz="2000">
                          <a:solidFill>
                            <a:schemeClr val="dk1"/>
                          </a:solidFill>
                        </a:rPr>
                        <a:t>2.  No phase shift between input and output</a:t>
                      </a:r>
                    </a:p>
                  </a:txBody>
                  <a:tcPr marL="91440" marR="91440" marT="45720" marB="45720">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r>
              <a:tr h="1462087">
                <a:tc>
                  <a:txBody>
                    <a:bodyPr/>
                    <a:p>
                      <a:pPr indent="0" lvl="0" marL="0">
                        <a:lnSpc>
                          <a:spcPct val="150000"/>
                        </a:lnSpc>
                        <a:buFont typeface="Wingdings" pitchFamily="2" charset="2"/>
                        <a:buNone/>
                      </a:pPr>
                      <a:r>
                        <a:rPr sz="2000">
                          <a:solidFill>
                            <a:schemeClr val="dk1"/>
                          </a:solidFill>
                        </a:rPr>
                        <a:t>3.  The voltage gain can be adjusted as greater than, equal to or less than one</a:t>
                      </a:r>
                    </a:p>
                  </a:txBody>
                  <a:tcPr marL="91440" marR="91440" marT="45720" marB="45720">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indent="0" lvl="0" marL="0">
                        <a:lnSpc>
                          <a:spcPct val="150000"/>
                        </a:lnSpc>
                        <a:buFont typeface="Wingdings" pitchFamily="2" charset="2"/>
                        <a:buNone/>
                      </a:pPr>
                      <a:r>
                        <a:rPr sz="2000">
                          <a:solidFill>
                            <a:schemeClr val="dk1"/>
                          </a:solidFill>
                        </a:rPr>
                        <a:t>3.  The voltage gain is always greater than one</a:t>
                      </a:r>
                    </a:p>
                  </a:txBody>
                  <a:tcPr marL="91440" marR="91440" marT="45720" marB="45720">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r>
              <a:tr h="1006474">
                <a:tc>
                  <a:txBody>
                    <a:bodyPr/>
                    <a:p>
                      <a:pPr indent="0" lvl="0" marL="0">
                        <a:lnSpc>
                          <a:spcPct val="150000"/>
                        </a:lnSpc>
                        <a:buFont typeface="Wingdings" pitchFamily="2" charset="2"/>
                        <a:buNone/>
                      </a:pPr>
                      <a:r>
                        <a:rPr sz="2000">
                          <a:solidFill>
                            <a:schemeClr val="dk1"/>
                          </a:solidFill>
                        </a:rPr>
                        <a:t>4.  The input impedance is R</a:t>
                      </a:r>
                      <a:r>
                        <a:rPr baseline="-25000" sz="2000">
                          <a:solidFill>
                            <a:schemeClr val="dk1"/>
                          </a:solidFill>
                        </a:rPr>
                        <a:t>1</a:t>
                      </a:r>
                    </a:p>
                  </a:txBody>
                  <a:tcPr marL="91440" marR="91440" marT="45720" marB="45720">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28575" cap="flat" cmpd="sng">
                      <a:solidFill>
                        <a:schemeClr val="dk1">
                          <a:alpha val="100000"/>
                        </a:schemeClr>
                      </a:solidFill>
                      <a:prstDash val="solid"/>
                      <a:round/>
                    </a:lnB>
                    <a:noFill/>
                  </a:tcPr>
                </a:tc>
                <a:tc>
                  <a:txBody>
                    <a:bodyPr/>
                    <a:p>
                      <a:pPr indent="0" lvl="0" marL="0">
                        <a:lnSpc>
                          <a:spcPct val="150000"/>
                        </a:lnSpc>
                        <a:buFont typeface="Wingdings" pitchFamily="2" charset="2"/>
                        <a:buNone/>
                      </a:pPr>
                      <a:r>
                        <a:rPr sz="2000">
                          <a:solidFill>
                            <a:schemeClr val="dk1"/>
                          </a:solidFill>
                        </a:rPr>
                        <a:t>4. The input impedance is very large</a:t>
                      </a:r>
                    </a:p>
                  </a:txBody>
                  <a:tcPr marL="91440" marR="91440" marT="45720" marB="45720">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28575" cap="flat" cmpd="sng">
                      <a:solidFill>
                        <a:schemeClr val="dk1">
                          <a:alpha val="100000"/>
                        </a:schemeClr>
                      </a:solidFill>
                      <a:prstDash val="solid"/>
                      <a:round/>
                    </a:lnB>
                    <a:noFill/>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1">
  <p:cSld>
    <p:spTree>
      <p:nvGrpSpPr>
        <p:cNvPr id="191" name=""/>
        <p:cNvGrpSpPr/>
        <p:nvPr/>
      </p:nvGrpSpPr>
      <p:grpSpPr>
        <a:xfrm rot="0">
          <a:off x="0" y="0"/>
          <a:ext cx="0" cy="0"/>
          <a:chOff x="0" y="0"/>
          <a:chExt cx="0" cy="0"/>
        </a:xfrm>
      </p:grpSpPr>
      <p:sp>
        <p:nvSpPr>
          <p:cNvPr id="1048864" name=""/>
          <p:cNvSpPr/>
          <p:nvPr>
            <p:ph type="title" sz="full" idx="4294967295"/>
          </p:nvPr>
        </p:nvSpPr>
        <p:spPr>
          <a:xfrm rot="0">
            <a:off x="457200" y="457200"/>
            <a:ext cx="8229600" cy="762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3200"/>
              <a:t>The Ideal Operational Amplifier</a:t>
            </a:r>
          </a:p>
        </p:txBody>
      </p:sp>
      <p:sp>
        <p:nvSpPr>
          <p:cNvPr id="1048865" name=""/>
          <p:cNvSpPr/>
          <p:nvPr>
            <p:ph type="body" sz="full" idx="4294967295"/>
          </p:nvPr>
        </p:nvSpPr>
        <p:spPr>
          <a:xfrm rot="0">
            <a:off x="457200" y="1524000"/>
            <a:ext cx="8229600" cy="5105400"/>
          </a:xfrm>
          <a:prstGeom prst="rect"/>
          <a:noFill/>
          <a:ln>
            <a:noFill/>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pPr>
            <a:r>
              <a:rPr altLang="en-US" sz="2000" lang="en-US"/>
              <a:t>Open loop voltage gain 		A</a:t>
            </a:r>
            <a:r>
              <a:rPr altLang="en-US" baseline="-25000" sz="2000" lang="en-US"/>
              <a:t>OL	</a:t>
            </a:r>
            <a:r>
              <a:rPr altLang="en-US" sz="2000" lang="en-US"/>
              <a:t>= </a:t>
            </a:r>
            <a:r>
              <a:rPr altLang="en-US" sz="2000" lang="en-US">
                <a:ea typeface="Arial" pitchFamily="0" charset="0"/>
              </a:rPr>
              <a:t>∞</a:t>
            </a:r>
          </a:p>
          <a:p>
            <a:pPr eaLnBrk="1" hangingPunct="1" latinLnBrk="1" lvl="0">
              <a:lnSpc>
                <a:spcPct val="150000"/>
              </a:lnSpc>
            </a:pPr>
            <a:r>
              <a:rPr altLang="en-US" sz="2000" lang="en-US">
                <a:ea typeface="Arial" pitchFamily="0" charset="0"/>
              </a:rPr>
              <a:t>Input Impedance			R</a:t>
            </a:r>
            <a:r>
              <a:rPr altLang="en-US" baseline="-25000" sz="2000" lang="en-US">
                <a:ea typeface="Arial" pitchFamily="0" charset="0"/>
              </a:rPr>
              <a:t>i</a:t>
            </a:r>
            <a:r>
              <a:rPr altLang="en-US" sz="2000" lang="en-US">
                <a:ea typeface="Arial" pitchFamily="0" charset="0"/>
              </a:rPr>
              <a:t>	= ∞</a:t>
            </a:r>
          </a:p>
          <a:p>
            <a:pPr eaLnBrk="1" hangingPunct="1" latinLnBrk="1" lvl="0">
              <a:lnSpc>
                <a:spcPct val="150000"/>
              </a:lnSpc>
            </a:pPr>
            <a:r>
              <a:rPr altLang="en-US" sz="2000" lang="en-US">
                <a:ea typeface="Arial" pitchFamily="0" charset="0"/>
              </a:rPr>
              <a:t>Output Impedance			R</a:t>
            </a:r>
            <a:r>
              <a:rPr altLang="en-US" baseline="-25000" sz="2000" lang="en-US">
                <a:ea typeface="Arial" pitchFamily="0" charset="0"/>
              </a:rPr>
              <a:t>o</a:t>
            </a:r>
            <a:r>
              <a:rPr altLang="en-US" sz="2000" lang="en-US">
                <a:ea typeface="Arial" pitchFamily="0" charset="0"/>
              </a:rPr>
              <a:t>	= 0</a:t>
            </a:r>
          </a:p>
          <a:p>
            <a:pPr eaLnBrk="1" hangingPunct="1" latinLnBrk="1" lvl="0">
              <a:lnSpc>
                <a:spcPct val="150000"/>
              </a:lnSpc>
            </a:pPr>
            <a:r>
              <a:rPr altLang="en-US" sz="2000" lang="en-US">
                <a:ea typeface="Arial" pitchFamily="0" charset="0"/>
              </a:rPr>
              <a:t>Bandwidth				BW	= ∞</a:t>
            </a:r>
          </a:p>
          <a:p>
            <a:pPr eaLnBrk="1" hangingPunct="1" latinLnBrk="1" lvl="0">
              <a:lnSpc>
                <a:spcPct val="150000"/>
              </a:lnSpc>
            </a:pPr>
            <a:r>
              <a:rPr altLang="en-US" sz="2000" lang="en-US"/>
              <a:t>Zero offset (V</a:t>
            </a:r>
            <a:r>
              <a:rPr altLang="en-US" baseline="-25000" sz="2000" lang="en-US"/>
              <a:t>o</a:t>
            </a:r>
            <a:r>
              <a:rPr altLang="en-US" sz="2000" lang="en-US"/>
              <a:t> = 0 when V</a:t>
            </a:r>
            <a:r>
              <a:rPr altLang="en-US" baseline="-25000" sz="2000" lang="en-US"/>
              <a:t>1</a:t>
            </a:r>
            <a:r>
              <a:rPr altLang="en-US" sz="2000" lang="en-US"/>
              <a:t> = V</a:t>
            </a:r>
            <a:r>
              <a:rPr altLang="en-US" baseline="-25000" sz="2000" lang="en-US"/>
              <a:t>2</a:t>
            </a:r>
            <a:r>
              <a:rPr altLang="en-US" sz="2000" lang="en-US"/>
              <a:t> = 0) 	V</a:t>
            </a:r>
            <a:r>
              <a:rPr altLang="en-US" baseline="-25000" sz="2000" lang="en-US"/>
              <a:t>ios 	</a:t>
            </a:r>
            <a:r>
              <a:rPr altLang="en-US" sz="2000" lang="en-US"/>
              <a:t>= 0</a:t>
            </a:r>
          </a:p>
          <a:p>
            <a:pPr eaLnBrk="1" hangingPunct="1" latinLnBrk="1" lvl="0">
              <a:lnSpc>
                <a:spcPct val="150000"/>
              </a:lnSpc>
            </a:pPr>
            <a:r>
              <a:rPr altLang="en-US" sz="2000" lang="en-US"/>
              <a:t>CMRR				</a:t>
            </a:r>
            <a:r>
              <a:rPr altLang="en-US" sz="2000" lang="en-US">
                <a:ea typeface="Arial" pitchFamily="0" charset="0"/>
              </a:rPr>
              <a:t>ρ	= ∞</a:t>
            </a:r>
          </a:p>
          <a:p>
            <a:pPr eaLnBrk="1" hangingPunct="1" latinLnBrk="1" lvl="0">
              <a:lnSpc>
                <a:spcPct val="150000"/>
              </a:lnSpc>
            </a:pPr>
            <a:r>
              <a:rPr altLang="en-US" sz="2000" lang="en-US">
                <a:ea typeface="Arial" pitchFamily="0" charset="0"/>
              </a:rPr>
              <a:t>Slew rate				S	= ∞</a:t>
            </a:r>
          </a:p>
          <a:p>
            <a:pPr eaLnBrk="1" hangingPunct="1" latinLnBrk="1" lvl="0">
              <a:lnSpc>
                <a:spcPct val="150000"/>
              </a:lnSpc>
            </a:pPr>
            <a:r>
              <a:rPr altLang="en-US" sz="2000" lang="en-US">
                <a:ea typeface="Arial" pitchFamily="0" charset="0"/>
              </a:rPr>
              <a:t>No effect of temperature</a:t>
            </a:r>
          </a:p>
          <a:p>
            <a:pPr eaLnBrk="1" hangingPunct="1" latinLnBrk="1" lvl="0">
              <a:lnSpc>
                <a:spcPct val="150000"/>
              </a:lnSpc>
            </a:pPr>
            <a:r>
              <a:rPr altLang="en-US" sz="2000" lang="en-US">
                <a:ea typeface="Arial" pitchFamily="0" charset="0"/>
              </a:rPr>
              <a:t>Power supply rejection ratio		PSRR	= 0</a:t>
            </a:r>
            <a:r>
              <a:rPr altLang="en-US" sz="1800" lang="en-US">
                <a:ea typeface="Arial" pitchFamily="0"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1">
  <p:cSld>
    <p:spTree>
      <p:nvGrpSpPr>
        <p:cNvPr id="121" name=""/>
        <p:cNvGrpSpPr/>
        <p:nvPr/>
      </p:nvGrpSpPr>
      <p:grpSpPr>
        <a:xfrm rot="0">
          <a:off x="0" y="0"/>
          <a:ext cx="0" cy="0"/>
          <a:chOff x="0" y="0"/>
          <a:chExt cx="0" cy="0"/>
        </a:xfrm>
      </p:grpSpPr>
      <p:sp>
        <p:nvSpPr>
          <p:cNvPr id="1048604" name=""/>
          <p:cNvSpPr/>
          <p:nvPr>
            <p:ph type="body" sz="full" idx="1"/>
          </p:nvPr>
        </p:nvSpPr>
        <p:spPr>
          <a:xfrm rot="0">
            <a:off x="533400" y="1828800"/>
            <a:ext cx="8229600" cy="4343400"/>
          </a:xfrm>
          <a:prstGeom prst="rect"/>
          <a:noFill/>
          <a:ln>
            <a:noFill/>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pPr>
            <a:r>
              <a:rPr sz="2000"/>
              <a:t>Small size</a:t>
            </a:r>
          </a:p>
          <a:p>
            <a:pPr eaLnBrk="1" hangingPunct="1" latinLnBrk="1" lvl="0">
              <a:lnSpc>
                <a:spcPct val="150000"/>
              </a:lnSpc>
            </a:pPr>
            <a:r>
              <a:rPr sz="2000"/>
              <a:t>Low cost</a:t>
            </a:r>
          </a:p>
          <a:p>
            <a:pPr eaLnBrk="1" hangingPunct="1" latinLnBrk="1" lvl="0">
              <a:lnSpc>
                <a:spcPct val="150000"/>
              </a:lnSpc>
            </a:pPr>
            <a:r>
              <a:rPr sz="2000"/>
              <a:t>Less weight</a:t>
            </a:r>
          </a:p>
          <a:p>
            <a:pPr eaLnBrk="1" hangingPunct="1" latinLnBrk="1" lvl="0">
              <a:lnSpc>
                <a:spcPct val="150000"/>
              </a:lnSpc>
            </a:pPr>
            <a:r>
              <a:rPr sz="2000"/>
              <a:t>Low supply voltages</a:t>
            </a:r>
          </a:p>
          <a:p>
            <a:pPr eaLnBrk="1" hangingPunct="1" latinLnBrk="1" lvl="0">
              <a:lnSpc>
                <a:spcPct val="150000"/>
              </a:lnSpc>
            </a:pPr>
            <a:r>
              <a:rPr sz="2000"/>
              <a:t>Low power consumption</a:t>
            </a:r>
          </a:p>
          <a:p>
            <a:pPr eaLnBrk="1" hangingPunct="1" latinLnBrk="1" lvl="0">
              <a:lnSpc>
                <a:spcPct val="150000"/>
              </a:lnSpc>
            </a:pPr>
            <a:r>
              <a:rPr sz="2000"/>
              <a:t>Highly reliable</a:t>
            </a:r>
          </a:p>
          <a:p>
            <a:pPr eaLnBrk="1" hangingPunct="1" latinLnBrk="1" lvl="0">
              <a:lnSpc>
                <a:spcPct val="150000"/>
              </a:lnSpc>
            </a:pPr>
            <a:r>
              <a:rPr sz="2000"/>
              <a:t>Matched devices</a:t>
            </a:r>
          </a:p>
          <a:p>
            <a:pPr eaLnBrk="1" hangingPunct="1" latinLnBrk="1" lvl="0">
              <a:lnSpc>
                <a:spcPct val="150000"/>
              </a:lnSpc>
            </a:pPr>
            <a:r>
              <a:rPr sz="2000"/>
              <a:t>Fast speed</a:t>
            </a:r>
          </a:p>
        </p:txBody>
      </p:sp>
      <p:pic>
        <p:nvPicPr>
          <p:cNvPr id="2097155" name=""/>
          <p:cNvPicPr>
            <a:picLocks/>
          </p:cNvPicPr>
          <p:nvPr/>
        </p:nvPicPr>
        <p:blipFill>
          <a:blip xmlns:r="http://schemas.openxmlformats.org/officeDocument/2006/relationships" r:embed="rId1"/>
          <a:srcRect l="0" t="0" r="0" b="0"/>
          <a:stretch>
            <a:fillRect/>
          </a:stretch>
        </p:blipFill>
        <p:spPr>
          <a:xfrm rot="0">
            <a:off x="6153150" y="0"/>
            <a:ext cx="2990850" cy="1009650"/>
          </a:xfrm>
          <a:prstGeom prst="rect"/>
          <a:noFill/>
          <a:ln>
            <a:noFill/>
          </a:ln>
        </p:spPr>
      </p:pic>
      <p:sp>
        <p:nvSpPr>
          <p:cNvPr id="1048605" name=""/>
          <p:cNvSpPr txBox="1"/>
          <p:nvPr/>
        </p:nvSpPr>
        <p:spPr>
          <a:xfrm rot="0">
            <a:off x="533400" y="990600"/>
            <a:ext cx="2286000" cy="49004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b="1" sz="2400"/>
              <a:t>Advantages:</a:t>
            </a:r>
          </a:p>
        </p:txBody>
      </p:sp>
    </p:spTree>
  </p:cSld>
  <p:clrMapOvr>
    <a:masterClrMapping/>
  </p:clrMapOvr>
  <p:timing/>
</p:sld>
</file>

<file path=ppt/slides/slide60.xml><?xml version="1.0" encoding="utf-8"?>
<p:sld xmlns:a="http://schemas.openxmlformats.org/drawingml/2006/main" xmlns:r="http://schemas.openxmlformats.org/officeDocument/2006/relationships" xmlns:p="http://schemas.openxmlformats.org/presentationml/2006/main" showMasterSp="1">
  <p:cSld>
    <p:spTree>
      <p:nvGrpSpPr>
        <p:cNvPr id="192" name=""/>
        <p:cNvGrpSpPr/>
        <p:nvPr/>
      </p:nvGrpSpPr>
      <p:grpSpPr>
        <a:xfrm rot="0">
          <a:off x="0" y="0"/>
          <a:ext cx="0" cy="0"/>
          <a:chOff x="0" y="0"/>
          <a:chExt cx="0" cy="0"/>
        </a:xfrm>
      </p:grpSpPr>
      <p:sp>
        <p:nvSpPr>
          <p:cNvPr id="1048866" name=""/>
          <p:cNvSpPr/>
          <p:nvPr>
            <p:ph type="title" sz="full" idx="0"/>
          </p:nvPr>
        </p:nvSpPr>
        <p:spPr>
          <a:xfrm rot="0">
            <a:off x="457200" y="457200"/>
            <a:ext cx="8229600" cy="609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Ideal Op-amp</a:t>
            </a:r>
          </a:p>
        </p:txBody>
      </p:sp>
      <p:sp>
        <p:nvSpPr>
          <p:cNvPr id="1048867" name=""/>
          <p:cNvSpPr txBox="1"/>
          <p:nvPr/>
        </p:nvSpPr>
        <p:spPr>
          <a:xfrm rot="0">
            <a:off x="838200" y="1066800"/>
            <a:ext cx="6934200" cy="715472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indent="-342900" lvl="0" marL="342900">
              <a:lnSpc>
                <a:spcPct val="150000"/>
              </a:lnSpc>
              <a:spcBef>
                <a:spcPct val="50000"/>
              </a:spcBef>
              <a:buFontTx/>
              <a:buAutoNum type="arabicPeriod" startAt="1"/>
            </a:pPr>
            <a:r>
              <a:rPr altLang="en-US" sz="2000" lang="en-US"/>
              <a:t>An ideal op-amp draws no current at both the input terminals I.e. I</a:t>
            </a:r>
            <a:r>
              <a:rPr altLang="en-US" baseline="-25000" sz="2000" lang="en-US"/>
              <a:t>1 </a:t>
            </a:r>
            <a:r>
              <a:rPr altLang="en-US" sz="2000" lang="en-US"/>
              <a:t>= I</a:t>
            </a:r>
            <a:r>
              <a:rPr altLang="en-US" baseline="-25000" sz="2000" lang="en-US"/>
              <a:t>2 </a:t>
            </a:r>
            <a:r>
              <a:rPr altLang="en-US" sz="2000" lang="en-US"/>
              <a:t>= 0.  Thus its input impedance is infinite.  Any source can drive it and there is no loading on the driver stage</a:t>
            </a:r>
          </a:p>
          <a:p>
            <a:pPr indent="-342900" lvl="0" marL="342900">
              <a:lnSpc>
                <a:spcPct val="150000"/>
              </a:lnSpc>
              <a:spcBef>
                <a:spcPct val="50000"/>
              </a:spcBef>
              <a:buFontTx/>
              <a:buAutoNum type="arabicPeriod" startAt="1"/>
            </a:pPr>
            <a:r>
              <a:rPr altLang="en-US" sz="2000" lang="en-US"/>
              <a:t>The gain of an ideal op-amp is infinite, hence the differential input V</a:t>
            </a:r>
            <a:r>
              <a:rPr altLang="en-US" baseline="-25000" sz="2000" lang="en-US"/>
              <a:t>d </a:t>
            </a:r>
            <a:r>
              <a:rPr altLang="en-US" sz="2000" lang="en-US"/>
              <a:t>= V</a:t>
            </a:r>
            <a:r>
              <a:rPr altLang="en-US" baseline="-25000" sz="2000" lang="en-US"/>
              <a:t>1 </a:t>
            </a:r>
            <a:r>
              <a:rPr altLang="en-US" sz="2000" lang="en-US"/>
              <a:t>– V</a:t>
            </a:r>
            <a:r>
              <a:rPr altLang="en-US" baseline="-25000" sz="2000" lang="en-US"/>
              <a:t>2</a:t>
            </a:r>
            <a:r>
              <a:rPr altLang="en-US" sz="2000" lang="en-US"/>
              <a:t> is essentially zero for the finite output voltage V</a:t>
            </a:r>
            <a:r>
              <a:rPr altLang="en-US" baseline="-25000" sz="2000" lang="en-US"/>
              <a:t>o</a:t>
            </a:r>
          </a:p>
          <a:p>
            <a:pPr indent="-342900" lvl="0" marL="342900">
              <a:lnSpc>
                <a:spcPct val="150000"/>
              </a:lnSpc>
              <a:spcBef>
                <a:spcPct val="50000"/>
              </a:spcBef>
              <a:buFontTx/>
              <a:buAutoNum type="arabicPeriod" startAt="1"/>
            </a:pPr>
            <a:r>
              <a:rPr altLang="en-US" sz="2000" lang="en-US"/>
              <a:t> The output voltage V</a:t>
            </a:r>
            <a:r>
              <a:rPr altLang="en-US" baseline="-25000" sz="2000" lang="en-US"/>
              <a:t>o</a:t>
            </a:r>
            <a:r>
              <a:rPr altLang="en-US" sz="2000" lang="en-US"/>
              <a:t> is independent of the current drawn from the output terminals.  Thus its output impedance is zero and hence output can drive an infinite number of other circuits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1">
  <p:cSld>
    <p:spTree>
      <p:nvGrpSpPr>
        <p:cNvPr id="193" name=""/>
        <p:cNvGrpSpPr/>
        <p:nvPr/>
      </p:nvGrpSpPr>
      <p:grpSpPr>
        <a:xfrm rot="0">
          <a:off x="0" y="0"/>
          <a:ext cx="0" cy="0"/>
          <a:chOff x="0" y="0"/>
          <a:chExt cx="0" cy="0"/>
        </a:xfrm>
      </p:grpSpPr>
      <p:sp>
        <p:nvSpPr>
          <p:cNvPr id="1048868" name=""/>
          <p:cNvSpPr/>
          <p:nvPr>
            <p:ph type="title" sz="full" idx="4294967295"/>
          </p:nvPr>
        </p:nvSpPr>
        <p:spPr>
          <a:xfrm rot="0">
            <a:off x="533400" y="533400"/>
            <a:ext cx="8229600" cy="4572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400"/>
              <a:t>Op-amp Characteristics</a:t>
            </a:r>
          </a:p>
        </p:txBody>
      </p:sp>
      <p:sp>
        <p:nvSpPr>
          <p:cNvPr id="1048869" name=""/>
          <p:cNvSpPr/>
          <p:nvPr>
            <p:ph type="body" sz="full" idx="4294967295"/>
          </p:nvPr>
        </p:nvSpPr>
        <p:spPr>
          <a:xfrm rot="0">
            <a:off x="457200" y="990600"/>
            <a:ext cx="8229600" cy="5638800"/>
          </a:xfrm>
          <a:prstGeom prst="rect"/>
          <a:noFill/>
          <a:ln>
            <a:noFill/>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pPr>
            <a:r>
              <a:rPr b="1" sz="2400"/>
              <a:t>DC Characteristics</a:t>
            </a:r>
          </a:p>
          <a:p>
            <a:pPr eaLnBrk="1" hangingPunct="1" latinLnBrk="1" lvl="4">
              <a:lnSpc>
                <a:spcPct val="150000"/>
              </a:lnSpc>
              <a:buNone/>
            </a:pPr>
            <a:r>
              <a:t>          Input bias current</a:t>
            </a:r>
          </a:p>
          <a:p>
            <a:pPr eaLnBrk="1" hangingPunct="1" latinLnBrk="1" lvl="4">
              <a:lnSpc>
                <a:spcPct val="150000"/>
              </a:lnSpc>
              <a:buNone/>
            </a:pPr>
            <a:r>
              <a:t>          Input offset current</a:t>
            </a:r>
          </a:p>
          <a:p>
            <a:pPr eaLnBrk="1" hangingPunct="1" latinLnBrk="1" lvl="4">
              <a:lnSpc>
                <a:spcPct val="150000"/>
              </a:lnSpc>
              <a:buNone/>
            </a:pPr>
            <a:r>
              <a:t>          Input offset voltage</a:t>
            </a:r>
          </a:p>
          <a:p>
            <a:pPr eaLnBrk="1" hangingPunct="1" latinLnBrk="1" lvl="4">
              <a:lnSpc>
                <a:spcPct val="150000"/>
              </a:lnSpc>
              <a:buNone/>
            </a:pPr>
            <a:r>
              <a:t>          Thermal drift</a:t>
            </a:r>
            <a:r>
              <a:rPr sz="1400"/>
              <a:t>          </a:t>
            </a:r>
          </a:p>
          <a:p>
            <a:pPr eaLnBrk="1" hangingPunct="1" latinLnBrk="1" lvl="0">
              <a:lnSpc>
                <a:spcPct val="150000"/>
              </a:lnSpc>
            </a:pPr>
            <a:r>
              <a:rPr b="1" sz="2400"/>
              <a:t>AC Characteristics</a:t>
            </a:r>
          </a:p>
          <a:p>
            <a:pPr eaLnBrk="1" hangingPunct="1" latinLnBrk="1" lvl="4">
              <a:lnSpc>
                <a:spcPct val="150000"/>
              </a:lnSpc>
              <a:buNone/>
            </a:pPr>
            <a:r>
              <a:t>          Slew rate</a:t>
            </a:r>
          </a:p>
          <a:p>
            <a:pPr eaLnBrk="1" hangingPunct="1" latinLnBrk="1" lvl="4">
              <a:lnSpc>
                <a:spcPct val="150000"/>
              </a:lnSpc>
              <a:buNone/>
            </a:pPr>
            <a:r>
              <a:t>          Frequency response</a:t>
            </a:r>
          </a:p>
          <a:p>
            <a:pPr eaLnBrk="1" hangingPunct="1" latinLnBrk="1" lvl="4">
              <a:lnSpc>
                <a:spcPct val="150000"/>
              </a:lnSpc>
              <a:buNone/>
            </a:pPr>
            <a:r>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1">
  <p:cSld>
    <p:spTree>
      <p:nvGrpSpPr>
        <p:cNvPr id="194" name=""/>
        <p:cNvGrpSpPr/>
        <p:nvPr/>
      </p:nvGrpSpPr>
      <p:grpSpPr>
        <a:xfrm rot="0">
          <a:off x="0" y="0"/>
          <a:ext cx="0" cy="0"/>
          <a:chOff x="0" y="0"/>
          <a:chExt cx="0" cy="0"/>
        </a:xfrm>
      </p:grpSpPr>
      <p:sp>
        <p:nvSpPr>
          <p:cNvPr id="1048870" name=""/>
          <p:cNvSpPr/>
          <p:nvPr>
            <p:ph type="title" sz="full" idx="0"/>
          </p:nvPr>
        </p:nvSpPr>
        <p:spPr>
          <a:xfrm rot="0">
            <a:off x="457200" y="457200"/>
            <a:ext cx="8229600" cy="5334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Ideal Voltage transfer curve</a:t>
            </a:r>
          </a:p>
        </p:txBody>
      </p:sp>
      <p:grpSp>
        <p:nvGrpSpPr>
          <p:cNvPr id="195" name=""/>
          <p:cNvGrpSpPr/>
          <p:nvPr/>
        </p:nvGrpSpPr>
        <p:grpSpPr>
          <a:xfrm rot="0">
            <a:off x="1524000" y="1752600"/>
            <a:ext cx="5638800" cy="3276600"/>
            <a:chOff x="960" y="1440"/>
            <a:chExt cx="3552" cy="2064"/>
          </a:xfrm>
        </p:grpSpPr>
        <p:sp>
          <p:nvSpPr>
            <p:cNvPr id="1048871" name=""/>
            <p:cNvSpPr/>
            <p:nvPr/>
          </p:nvSpPr>
          <p:spPr>
            <a:xfrm rot="0">
              <a:off x="2640" y="1632"/>
              <a:ext cx="0" cy="1872"/>
            </a:xfrm>
            <a:prstGeom prst="line"/>
            <a:noFill/>
            <a:ln w="9525" cap="flat" cmpd="sng">
              <a:solidFill>
                <a:schemeClr val="dk1">
                  <a:alpha val="100000"/>
                </a:schemeClr>
              </a:solidFill>
              <a:prstDash val="solid"/>
              <a:round/>
            </a:ln>
          </p:spPr>
        </p:sp>
        <p:sp>
          <p:nvSpPr>
            <p:cNvPr id="1048872" name=""/>
            <p:cNvSpPr/>
            <p:nvPr/>
          </p:nvSpPr>
          <p:spPr>
            <a:xfrm rot="0">
              <a:off x="1776" y="2544"/>
              <a:ext cx="1920" cy="0"/>
            </a:xfrm>
            <a:prstGeom prst="line"/>
            <a:noFill/>
            <a:ln w="9525" cap="flat" cmpd="sng">
              <a:solidFill>
                <a:schemeClr val="dk1">
                  <a:alpha val="100000"/>
                </a:schemeClr>
              </a:solidFill>
              <a:prstDash val="solid"/>
              <a:round/>
            </a:ln>
          </p:spPr>
        </p:sp>
        <p:sp>
          <p:nvSpPr>
            <p:cNvPr id="1048873" name=""/>
            <p:cNvSpPr/>
            <p:nvPr/>
          </p:nvSpPr>
          <p:spPr>
            <a:xfrm rot="0">
              <a:off x="2640" y="1968"/>
              <a:ext cx="912" cy="0"/>
            </a:xfrm>
            <a:prstGeom prst="line"/>
            <a:noFill/>
            <a:ln w="9525" cap="flat" cmpd="sng">
              <a:solidFill>
                <a:schemeClr val="dk1">
                  <a:alpha val="100000"/>
                </a:schemeClr>
              </a:solidFill>
              <a:prstDash val="solid"/>
              <a:round/>
            </a:ln>
          </p:spPr>
        </p:sp>
        <p:sp>
          <p:nvSpPr>
            <p:cNvPr id="1048874" name=""/>
            <p:cNvSpPr/>
            <p:nvPr/>
          </p:nvSpPr>
          <p:spPr>
            <a:xfrm rot="0">
              <a:off x="1728" y="3072"/>
              <a:ext cx="912" cy="0"/>
            </a:xfrm>
            <a:prstGeom prst="line"/>
            <a:noFill/>
            <a:ln w="9525" cap="flat" cmpd="sng">
              <a:solidFill>
                <a:schemeClr val="dk1">
                  <a:alpha val="100000"/>
                </a:schemeClr>
              </a:solidFill>
              <a:prstDash val="solid"/>
              <a:round/>
            </a:ln>
          </p:spPr>
        </p:sp>
        <p:sp>
          <p:nvSpPr>
            <p:cNvPr id="1048875" name=""/>
            <p:cNvSpPr txBox="1"/>
            <p:nvPr/>
          </p:nvSpPr>
          <p:spPr>
            <a:xfrm rot="0">
              <a:off x="1968" y="1824"/>
              <a:ext cx="576" cy="324"/>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altLang="en-US" sz="2000" lang="en-US"/>
                <a:t>+</a:t>
              </a:r>
              <a:r>
                <a:rPr altLang="en-US" sz="2000" lang="en-US"/>
                <a:t>V</a:t>
              </a:r>
              <a:r>
                <a:rPr altLang="en-US" baseline="-25000" sz="2000" lang="en-US"/>
                <a:t>sat</a:t>
              </a:r>
            </a:p>
          </p:txBody>
        </p:sp>
        <p:sp>
          <p:nvSpPr>
            <p:cNvPr id="1048876" name=""/>
            <p:cNvSpPr txBox="1"/>
            <p:nvPr/>
          </p:nvSpPr>
          <p:spPr>
            <a:xfrm rot="0">
              <a:off x="2736" y="3072"/>
              <a:ext cx="576" cy="29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altLang="en-US" lang="en-US"/>
                <a:t>-</a:t>
              </a:r>
              <a:r>
                <a:rPr altLang="en-US" lang="en-US"/>
                <a:t>V</a:t>
              </a:r>
              <a:r>
                <a:rPr altLang="en-US" baseline="-25000" lang="en-US"/>
                <a:t>sat</a:t>
              </a:r>
            </a:p>
          </p:txBody>
        </p:sp>
        <p:sp>
          <p:nvSpPr>
            <p:cNvPr id="1048877" name=""/>
            <p:cNvSpPr txBox="1"/>
            <p:nvPr/>
          </p:nvSpPr>
          <p:spPr>
            <a:xfrm rot="0">
              <a:off x="2688" y="2592"/>
              <a:ext cx="240" cy="23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0</a:t>
              </a:r>
            </a:p>
          </p:txBody>
        </p:sp>
        <p:sp>
          <p:nvSpPr>
            <p:cNvPr id="1048878" name=""/>
            <p:cNvSpPr/>
            <p:nvPr/>
          </p:nvSpPr>
          <p:spPr>
            <a:xfrm rot="0">
              <a:off x="3696" y="2544"/>
              <a:ext cx="192" cy="0"/>
            </a:xfrm>
            <a:prstGeom prst="line"/>
            <a:noFill/>
            <a:ln w="9525" cap="flat" cmpd="sng">
              <a:solidFill>
                <a:schemeClr val="dk1">
                  <a:alpha val="100000"/>
                </a:schemeClr>
              </a:solidFill>
              <a:prstDash val="solid"/>
              <a:round/>
              <a:tailEnd type="triangle" w="med" len="med"/>
            </a:ln>
          </p:spPr>
        </p:sp>
        <p:sp>
          <p:nvSpPr>
            <p:cNvPr id="1048879" name=""/>
            <p:cNvSpPr/>
            <p:nvPr/>
          </p:nvSpPr>
          <p:spPr>
            <a:xfrm rot="0" flipH="1">
              <a:off x="1392" y="2544"/>
              <a:ext cx="384" cy="0"/>
            </a:xfrm>
            <a:prstGeom prst="line"/>
            <a:noFill/>
            <a:ln w="9525" cap="flat" cmpd="sng">
              <a:solidFill>
                <a:schemeClr val="dk1">
                  <a:alpha val="100000"/>
                </a:schemeClr>
              </a:solidFill>
              <a:prstDash val="solid"/>
              <a:round/>
              <a:tailEnd type="triangle" w="med" len="med"/>
            </a:ln>
          </p:spPr>
        </p:sp>
        <p:sp>
          <p:nvSpPr>
            <p:cNvPr id="1048880" name=""/>
            <p:cNvSpPr txBox="1"/>
            <p:nvPr/>
          </p:nvSpPr>
          <p:spPr>
            <a:xfrm rot="0">
              <a:off x="3936" y="2448"/>
              <a:ext cx="576" cy="29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altLang="en-US" lang="en-US"/>
                <a:t>+</a:t>
              </a:r>
              <a:r>
                <a:rPr altLang="en-US" lang="en-US"/>
                <a:t>V</a:t>
              </a:r>
              <a:r>
                <a:rPr altLang="en-US" baseline="-25000" lang="en-US"/>
                <a:t>d</a:t>
              </a:r>
            </a:p>
          </p:txBody>
        </p:sp>
        <p:sp>
          <p:nvSpPr>
            <p:cNvPr id="1048881" name=""/>
            <p:cNvSpPr txBox="1"/>
            <p:nvPr/>
          </p:nvSpPr>
          <p:spPr>
            <a:xfrm rot="0">
              <a:off x="960" y="2448"/>
              <a:ext cx="576" cy="29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altLang="en-US" lang="en-US"/>
                <a:t>-</a:t>
              </a:r>
              <a:r>
                <a:rPr altLang="en-US" lang="en-US"/>
                <a:t>V</a:t>
              </a:r>
              <a:r>
                <a:rPr altLang="en-US" baseline="-25000" lang="en-US"/>
                <a:t>d</a:t>
              </a:r>
            </a:p>
          </p:txBody>
        </p:sp>
        <p:sp>
          <p:nvSpPr>
            <p:cNvPr id="1048882" name=""/>
            <p:cNvSpPr txBox="1"/>
            <p:nvPr/>
          </p:nvSpPr>
          <p:spPr>
            <a:xfrm rot="0">
              <a:off x="1536" y="2112"/>
              <a:ext cx="672" cy="308"/>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b="1"/>
                <a:t>A</a:t>
              </a:r>
              <a:r>
                <a:rPr baseline="-25000" b="1"/>
                <a:t>OL </a:t>
              </a:r>
              <a:r>
                <a:rPr b="1"/>
                <a:t>= </a:t>
              </a:r>
              <a:r>
                <a:rPr b="1" sz="2000">
                  <a:ea typeface="Arial" pitchFamily="0" charset="0"/>
                </a:rPr>
                <a:t>∞</a:t>
              </a:r>
            </a:p>
          </p:txBody>
        </p:sp>
        <p:sp>
          <p:nvSpPr>
            <p:cNvPr id="1048883" name=""/>
            <p:cNvSpPr/>
            <p:nvPr/>
          </p:nvSpPr>
          <p:spPr>
            <a:xfrm rot="0" flipV="1">
              <a:off x="2640" y="1440"/>
              <a:ext cx="0" cy="192"/>
            </a:xfrm>
            <a:prstGeom prst="line"/>
            <a:noFill/>
            <a:ln w="9525" cap="flat" cmpd="sng">
              <a:solidFill>
                <a:schemeClr val="dk1">
                  <a:alpha val="100000"/>
                </a:schemeClr>
              </a:solidFill>
              <a:prstDash val="solid"/>
              <a:round/>
              <a:tailEnd type="triangle" w="med" len="med"/>
            </a:ln>
          </p:spPr>
        </p:sp>
        <p:sp>
          <p:nvSpPr>
            <p:cNvPr id="1048884" name=""/>
            <p:cNvSpPr txBox="1"/>
            <p:nvPr/>
          </p:nvSpPr>
          <p:spPr>
            <a:xfrm rot="0">
              <a:off x="3408" y="2880"/>
              <a:ext cx="1008" cy="29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altLang="en-US" b="1" lang="en-US" u="sng"/>
                <a:t>+</a:t>
              </a:r>
              <a:r>
                <a:rPr altLang="en-US" b="1" lang="en-US"/>
                <a:t>V</a:t>
              </a:r>
              <a:r>
                <a:rPr altLang="en-US" baseline="-25000" b="1" lang="en-US"/>
                <a:t>sat</a:t>
              </a:r>
              <a:r>
                <a:rPr altLang="en-US" b="1" lang="en-US"/>
                <a:t> </a:t>
              </a:r>
              <a:r>
                <a:rPr altLang="en-US" b="1" lang="en-US">
                  <a:ea typeface="Arial" pitchFamily="0" charset="0"/>
                </a:rPr>
                <a:t>≈ </a:t>
              </a:r>
              <a:r>
                <a:rPr altLang="en-US" b="1" lang="en-US" u="sng"/>
                <a:t>+V</a:t>
              </a:r>
              <a:r>
                <a:rPr altLang="en-US" baseline="-25000" b="1" lang="en-US" u="sng"/>
                <a:t>cc</a:t>
              </a:r>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1">
  <p:cSld>
    <p:spTree>
      <p:nvGrpSpPr>
        <p:cNvPr id="196" name=""/>
        <p:cNvGrpSpPr/>
        <p:nvPr/>
      </p:nvGrpSpPr>
      <p:grpSpPr>
        <a:xfrm rot="0">
          <a:off x="0" y="0"/>
          <a:ext cx="0" cy="0"/>
          <a:chOff x="0" y="0"/>
          <a:chExt cx="0" cy="0"/>
        </a:xfrm>
      </p:grpSpPr>
      <p:sp>
        <p:nvSpPr>
          <p:cNvPr id="1048885" name=""/>
          <p:cNvSpPr/>
          <p:nvPr>
            <p:ph type="title" sz="full" idx="0"/>
          </p:nvPr>
        </p:nvSpPr>
        <p:spPr>
          <a:xfrm rot="0">
            <a:off x="457200" y="457200"/>
            <a:ext cx="8229600" cy="6858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Practical voltage transfer curve</a:t>
            </a:r>
          </a:p>
        </p:txBody>
      </p:sp>
      <p:sp>
        <p:nvSpPr>
          <p:cNvPr id="1048886" name=""/>
          <p:cNvSpPr/>
          <p:nvPr>
            <p:ph type="body" sz="full" idx="1"/>
          </p:nvPr>
        </p:nvSpPr>
        <p:spPr>
          <a:xfrm rot="0">
            <a:off x="609600" y="1219200"/>
            <a:ext cx="8229600" cy="5029200"/>
          </a:xfrm>
          <a:prstGeom prst="rect"/>
          <a:noFill/>
          <a:ln>
            <a:noFill/>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indent="-609600" latinLnBrk="1" lvl="0" marL="609600">
              <a:lnSpc>
                <a:spcPct val="150000"/>
              </a:lnSpc>
              <a:buFont typeface="Wingdings" pitchFamily="2" charset="2"/>
              <a:buAutoNum type="arabicPeriod" startAt="1"/>
            </a:pPr>
            <a:r>
              <a:rPr altLang="en-US" sz="2400" lang="en-US"/>
              <a:t>If </a:t>
            </a:r>
            <a:r>
              <a:rPr altLang="en-US" sz="2400" lang="en-US"/>
              <a:t>V</a:t>
            </a:r>
            <a:r>
              <a:rPr altLang="en-US" baseline="-25000" sz="2400" lang="en-US"/>
              <a:t>d</a:t>
            </a:r>
            <a:r>
              <a:rPr altLang="en-US" sz="2400" lang="en-US"/>
              <a:t> is greater than corresponding to b, the output attains +</a:t>
            </a:r>
            <a:r>
              <a:rPr altLang="en-US" sz="2400" lang="en-US"/>
              <a:t>V</a:t>
            </a:r>
            <a:r>
              <a:rPr altLang="en-US" baseline="-25000" sz="2400" lang="en-US"/>
              <a:t>sat</a:t>
            </a:r>
          </a:p>
          <a:p>
            <a:pPr eaLnBrk="1" hangingPunct="1" indent="-609600" latinLnBrk="1" lvl="0" marL="609600">
              <a:lnSpc>
                <a:spcPct val="150000"/>
              </a:lnSpc>
              <a:buFont typeface="Wingdings" pitchFamily="2" charset="2"/>
              <a:buAutoNum type="arabicPeriod" startAt="1"/>
            </a:pPr>
            <a:r>
              <a:rPr altLang="en-US" sz="2400" lang="en-US"/>
              <a:t>If V</a:t>
            </a:r>
            <a:r>
              <a:rPr altLang="en-US" baseline="-25000" sz="2400" lang="en-US"/>
              <a:t>d</a:t>
            </a:r>
            <a:r>
              <a:rPr altLang="en-US" sz="2400" lang="en-US"/>
              <a:t> is less than corresponding to a, the output attains –</a:t>
            </a:r>
            <a:r>
              <a:rPr altLang="en-US" sz="2400" lang="en-US"/>
              <a:t>V</a:t>
            </a:r>
            <a:r>
              <a:rPr altLang="en-US" baseline="-25000" sz="2400" lang="en-US"/>
              <a:t>sat</a:t>
            </a:r>
          </a:p>
          <a:p>
            <a:pPr eaLnBrk="1" hangingPunct="1" indent="-609600" latinLnBrk="1" lvl="0" marL="609600">
              <a:lnSpc>
                <a:spcPct val="150000"/>
              </a:lnSpc>
              <a:buFont typeface="Wingdings" pitchFamily="2" charset="2"/>
              <a:buAutoNum type="arabicPeriod" startAt="1"/>
            </a:pPr>
            <a:r>
              <a:rPr altLang="en-US" sz="2400" lang="en-US"/>
              <a:t>Thus range a-b is input range for which output varies linearily</a:t>
            </a:r>
            <a:r>
              <a:rPr altLang="en-US" sz="2400" lang="en-US"/>
              <a:t> with the input. But A</a:t>
            </a:r>
            <a:r>
              <a:rPr altLang="en-US" baseline="-25000" sz="2400" lang="en-US"/>
              <a:t>OL </a:t>
            </a:r>
            <a:r>
              <a:rPr altLang="en-US" sz="2400" lang="en-US"/>
              <a:t> is very high, practically this range is very small</a:t>
            </a:r>
          </a:p>
          <a:p>
            <a:pPr eaLnBrk="1" hangingPunct="1" indent="-609600" latinLnBrk="1" lvl="0" marL="609600">
              <a:buFont typeface="Wingdings" pitchFamily="2" charset="2"/>
              <a:buAutoNum type="arabicPeriod" startAt="1"/>
            </a:pPr>
            <a:endParaRPr altLang="en-US" baseline="-25000" sz="2400" lang="en-US"/>
          </a:p>
          <a:p>
            <a:pPr eaLnBrk="1" hangingPunct="1" indent="-609600" latinLnBrk="1" lvl="0" marL="609600">
              <a:buNone/>
            </a:pPr>
            <a:endParaRPr altLang="en-US" lang="en-US"/>
          </a:p>
          <a:p>
            <a:pPr eaLnBrk="1" hangingPunct="1" indent="-609600" latinLnBrk="1" lvl="0" marL="609600">
              <a:buFont typeface="Wingdings" pitchFamily="2" charset="2"/>
              <a:buAutoNum type="arabicPeriod" startAt="1"/>
            </a:pPr>
            <a:endParaRPr altLang="en-US"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1">
  <p:cSld>
    <p:spTree>
      <p:nvGrpSpPr>
        <p:cNvPr id="197" name=""/>
        <p:cNvGrpSpPr/>
        <p:nvPr/>
      </p:nvGrpSpPr>
      <p:grpSpPr>
        <a:xfrm rot="0">
          <a:off x="0" y="0"/>
          <a:ext cx="0" cy="0"/>
          <a:chOff x="0" y="0"/>
          <a:chExt cx="0" cy="0"/>
        </a:xfrm>
      </p:grpSpPr>
      <p:sp>
        <p:nvSpPr>
          <p:cNvPr id="1048887" name=""/>
          <p:cNvSpPr/>
          <p:nvPr>
            <p:ph type="title" sz="full" idx="0"/>
          </p:nvPr>
        </p:nvSpPr>
        <p:spPr>
          <a:xfrm rot="0">
            <a:off x="457200" y="457200"/>
            <a:ext cx="8229600" cy="1371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Transient Response Rise time</a:t>
            </a:r>
          </a:p>
        </p:txBody>
      </p:sp>
      <p:sp>
        <p:nvSpPr>
          <p:cNvPr id="1048888" name=""/>
          <p:cNvSpPr/>
          <p:nvPr>
            <p:ph type="body" sz="half" idx="1"/>
          </p:nvPr>
        </p:nvSpPr>
        <p:spPr>
          <a:xfrm rot="0">
            <a:off x="457200" y="1600200"/>
            <a:ext cx="8458200" cy="2971800"/>
          </a:xfrm>
          <a:prstGeom prst="rect"/>
          <a:noFill/>
          <a:ln w="9525" cap="flat" cmpd="sng">
            <a:solidFill>
              <a:schemeClr val="dk1">
                <a:alpha val="100000"/>
              </a:schemeClr>
            </a:solidFill>
            <a:prstDash val="solid"/>
            <a:round/>
          </a:ln>
        </p:spPr>
        <p:txBody>
          <a:bodyPr anchor="t" bIns="45720" lIns="91440" rIns="91440" tIns="45720"/>
          <a:lstStyle>
            <a:lvl1pPr marL="342900">
              <a:lnSpc>
                <a:spcPct val="100000"/>
              </a:lnSpc>
              <a:spcBef>
                <a:spcPct val="20000"/>
              </a:spcBef>
              <a:spcAft>
                <a:spcPct val="0"/>
              </a:spcAft>
              <a:buClr>
                <a:schemeClr val="dk2"/>
              </a:buClr>
              <a:buFont typeface="Wingdings" pitchFamily="2" charset="2"/>
              <a:buChar char="n"/>
              <a:defRPr sz="2800">
                <a:solidFill>
                  <a:schemeClr val="dk1"/>
                </a:solidFill>
              </a:defRPr>
            </a:lvl1pPr>
            <a:lvl2pPr marL="742950">
              <a:lnSpc>
                <a:spcPct val="100000"/>
              </a:lnSpc>
              <a:spcBef>
                <a:spcPct val="20000"/>
              </a:spcBef>
              <a:spcAft>
                <a:spcPct val="0"/>
              </a:spcAft>
              <a:buClr>
                <a:schemeClr val="accent2"/>
              </a:buClr>
              <a:buFont typeface="Wingdings" pitchFamily="2" charset="2"/>
              <a:buChar char="¨"/>
              <a:defRPr sz="2400">
                <a:solidFill>
                  <a:schemeClr val="dk1"/>
                </a:solidFill>
              </a:defRPr>
            </a:lvl2pPr>
            <a:lvl3pPr marL="1143000">
              <a:lnSpc>
                <a:spcPct val="100000"/>
              </a:lnSpc>
              <a:spcBef>
                <a:spcPct val="20000"/>
              </a:spcBef>
              <a:spcAft>
                <a:spcPct val="0"/>
              </a:spcAft>
              <a:buClr>
                <a:schemeClr val="dk2"/>
              </a:buClr>
              <a:buFont typeface="Wingdings" pitchFamily="2" charset="2"/>
              <a:buChar char="n"/>
              <a:defRPr sz="2000">
                <a:solidFill>
                  <a:schemeClr val="dk1"/>
                </a:solidFill>
              </a:defRPr>
            </a:lvl3pPr>
            <a:lvl4pPr marL="1600200">
              <a:lnSpc>
                <a:spcPct val="100000"/>
              </a:lnSpc>
              <a:spcBef>
                <a:spcPct val="20000"/>
              </a:spcBef>
              <a:spcAft>
                <a:spcPct val="0"/>
              </a:spcAft>
              <a:buClr>
                <a:schemeClr val="accent2"/>
              </a:buClr>
              <a:buFont typeface="Wingdings" pitchFamily="2" charset="2"/>
              <a:buChar char="¨"/>
              <a:defRPr sz="1800">
                <a:solidFill>
                  <a:schemeClr val="dk1"/>
                </a:solidFill>
              </a:defRPr>
            </a:lvl4pPr>
            <a:lvl5pPr marL="2057400">
              <a:lnSpc>
                <a:spcPct val="100000"/>
              </a:lnSpc>
              <a:spcBef>
                <a:spcPct val="20000"/>
              </a:spcBef>
              <a:spcAft>
                <a:spcPct val="0"/>
              </a:spcAft>
              <a:buClr>
                <a:schemeClr val="dk2"/>
              </a:buClr>
              <a:buFont typeface="Wingdings" pitchFamily="2" charset="2"/>
              <a:buChar char="§"/>
              <a:defRPr sz="1800">
                <a:solidFill>
                  <a:schemeClr val="dk1"/>
                </a:solidFill>
              </a:defRPr>
            </a:lvl5pPr>
          </a:lstStyle>
          <a:p>
            <a:pPr eaLnBrk="1" hangingPunct="1" latinLnBrk="1" lvl="0">
              <a:lnSpc>
                <a:spcPct val="150000"/>
              </a:lnSpc>
              <a:buNone/>
            </a:pPr>
            <a:r>
              <a:rPr altLang="en-US" sz="2400" lang="en-US"/>
              <a:t>When the output of the op-amp is suddenly changing like pulse type, then the rise time of the response depends on the cut-off frequency </a:t>
            </a:r>
            <a:r>
              <a:rPr altLang="en-US" sz="2400" lang="en-US"/>
              <a:t>f</a:t>
            </a:r>
            <a:r>
              <a:rPr altLang="en-US" baseline="-25000" sz="2400" lang="en-US"/>
              <a:t>H </a:t>
            </a:r>
            <a:r>
              <a:rPr altLang="en-US" sz="2400" lang="en-US"/>
              <a:t> of the op-amp.  Such a rise time is called cut-off frequency limited rise time or transient response rise time  ( t</a:t>
            </a:r>
            <a:r>
              <a:rPr altLang="en-US" baseline="-25000" sz="2400" lang="en-US"/>
              <a:t>r </a:t>
            </a:r>
            <a:r>
              <a:rPr altLang="en-US" sz="2400" lang="en-US"/>
              <a:t>)</a:t>
            </a:r>
          </a:p>
        </p:txBody>
      </p:sp>
      <p:pic>
        <p:nvPicPr>
          <p:cNvPr id="2097193" name=""/>
          <p:cNvPicPr>
            <a:picLocks/>
          </p:cNvPicPr>
          <p:nvPr>
            <p:ph sz="quarter" idx="3"/>
          </p:nvPr>
        </p:nvPicPr>
        <p:blipFill>
          <a:blip xmlns:r="http://schemas.openxmlformats.org/officeDocument/2006/relationships" r:embed="rId1"/>
          <a:srcRect l="0" t="0" r="0" b="0"/>
          <a:stretch>
            <a:fillRect/>
          </a:stretch>
        </p:blipFill>
        <p:spPr>
          <a:xfrm rot="0">
            <a:off x="3276600" y="4876800"/>
            <a:ext cx="2057400" cy="1066800"/>
          </a:xfrm>
          <a:prstGeom prst="rect"/>
          <a:noFill/>
          <a:ln w="9525" cap="flat" cmpd="sng">
            <a:solidFill>
              <a:schemeClr val="dk1">
                <a:alpha val="100000"/>
              </a:schemeClr>
            </a:solidFill>
            <a:prstDash val="solid"/>
            <a:rou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1">
  <p:cSld>
    <p:spTree>
      <p:nvGrpSpPr>
        <p:cNvPr id="198" name=""/>
        <p:cNvGrpSpPr/>
        <p:nvPr/>
      </p:nvGrpSpPr>
      <p:grpSpPr>
        <a:xfrm rot="0">
          <a:off x="0" y="0"/>
          <a:ext cx="0" cy="0"/>
          <a:chOff x="0" y="0"/>
          <a:chExt cx="0" cy="0"/>
        </a:xfrm>
      </p:grpSpPr>
      <p:sp>
        <p:nvSpPr>
          <p:cNvPr id="1048889" name=""/>
          <p:cNvSpPr/>
          <p:nvPr>
            <p:ph type="title" sz="full" idx="0"/>
          </p:nvPr>
        </p:nvSpPr>
        <p:spPr>
          <a:xfrm rot="0">
            <a:off x="533400" y="533400"/>
            <a:ext cx="8229600" cy="4572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400"/>
              <a:t>Op-amp Characteristics</a:t>
            </a:r>
          </a:p>
        </p:txBody>
      </p:sp>
      <p:sp>
        <p:nvSpPr>
          <p:cNvPr id="1048890" name=""/>
          <p:cNvSpPr/>
          <p:nvPr>
            <p:ph type="body" sz="full" idx="1"/>
          </p:nvPr>
        </p:nvSpPr>
        <p:spPr>
          <a:xfrm rot="0">
            <a:off x="457200" y="990600"/>
            <a:ext cx="8229600" cy="5638800"/>
          </a:xfrm>
          <a:prstGeom prst="rect"/>
          <a:noFill/>
          <a:ln>
            <a:noFill/>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pPr>
            <a:r>
              <a:rPr b="1" sz="2400"/>
              <a:t>DC Characteristics</a:t>
            </a:r>
          </a:p>
          <a:p>
            <a:pPr eaLnBrk="1" hangingPunct="1" latinLnBrk="1" lvl="4">
              <a:lnSpc>
                <a:spcPct val="150000"/>
              </a:lnSpc>
              <a:buNone/>
            </a:pPr>
            <a:r>
              <a:t>          Input bias current</a:t>
            </a:r>
          </a:p>
          <a:p>
            <a:pPr eaLnBrk="1" hangingPunct="1" latinLnBrk="1" lvl="4">
              <a:lnSpc>
                <a:spcPct val="150000"/>
              </a:lnSpc>
              <a:buNone/>
            </a:pPr>
            <a:r>
              <a:t>          Input offset current</a:t>
            </a:r>
          </a:p>
          <a:p>
            <a:pPr eaLnBrk="1" hangingPunct="1" latinLnBrk="1" lvl="4">
              <a:lnSpc>
                <a:spcPct val="150000"/>
              </a:lnSpc>
              <a:buNone/>
            </a:pPr>
            <a:r>
              <a:t>          Input offset voltage</a:t>
            </a:r>
          </a:p>
          <a:p>
            <a:pPr eaLnBrk="1" hangingPunct="1" latinLnBrk="1" lvl="4">
              <a:lnSpc>
                <a:spcPct val="150000"/>
              </a:lnSpc>
              <a:buNone/>
            </a:pPr>
            <a:r>
              <a:t>          Thermal drift</a:t>
            </a:r>
            <a:r>
              <a:rPr sz="1400"/>
              <a:t>          </a:t>
            </a:r>
          </a:p>
          <a:p>
            <a:pPr eaLnBrk="1" hangingPunct="1" latinLnBrk="1" lvl="0">
              <a:lnSpc>
                <a:spcPct val="150000"/>
              </a:lnSpc>
            </a:pPr>
            <a:r>
              <a:rPr b="1" sz="2400"/>
              <a:t>AC Characteristics</a:t>
            </a:r>
          </a:p>
          <a:p>
            <a:pPr eaLnBrk="1" hangingPunct="1" latinLnBrk="1" lvl="4">
              <a:lnSpc>
                <a:spcPct val="150000"/>
              </a:lnSpc>
              <a:buNone/>
            </a:pPr>
            <a:r>
              <a:t>          Slew rate</a:t>
            </a:r>
          </a:p>
          <a:p>
            <a:pPr eaLnBrk="1" hangingPunct="1" latinLnBrk="1" lvl="4">
              <a:lnSpc>
                <a:spcPct val="150000"/>
              </a:lnSpc>
              <a:buNone/>
            </a:pPr>
            <a:r>
              <a:t>          Frequency response</a:t>
            </a:r>
          </a:p>
          <a:p>
            <a:pPr eaLnBrk="1" hangingPunct="1" latinLnBrk="1" lvl="4">
              <a:lnSpc>
                <a:spcPct val="150000"/>
              </a:lnSpc>
              <a:buNone/>
            </a:pPr>
            <a:r>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1">
  <p:cSld>
    <p:spTree>
      <p:nvGrpSpPr>
        <p:cNvPr id="199" name=""/>
        <p:cNvGrpSpPr/>
        <p:nvPr/>
      </p:nvGrpSpPr>
      <p:grpSpPr>
        <a:xfrm rot="0">
          <a:off x="0" y="0"/>
          <a:ext cx="0" cy="0"/>
          <a:chOff x="0" y="0"/>
          <a:chExt cx="0" cy="0"/>
        </a:xfrm>
      </p:grpSpPr>
      <p:sp>
        <p:nvSpPr>
          <p:cNvPr id="1048891" name=""/>
          <p:cNvSpPr/>
          <p:nvPr>
            <p:ph type="title" sz="full" idx="0"/>
          </p:nvPr>
        </p:nvSpPr>
        <p:spPr>
          <a:xfrm rot="0">
            <a:off x="533400" y="533400"/>
            <a:ext cx="8229600" cy="12954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lnSpc>
                <a:spcPct val="150000"/>
              </a:lnSpc>
            </a:pPr>
            <a:r>
              <a:rPr b="1" sz="2400"/>
              <a:t>DC Characteristics</a:t>
            </a:r>
            <a:br/>
            <a:r>
              <a:rPr b="1" sz="2400"/>
              <a:t>Thermal Drift</a:t>
            </a:r>
          </a:p>
        </p:txBody>
      </p:sp>
      <p:sp>
        <p:nvSpPr>
          <p:cNvPr id="1048892" name=""/>
          <p:cNvSpPr/>
          <p:nvPr>
            <p:ph type="body" sz="full" idx="1"/>
          </p:nvPr>
        </p:nvSpPr>
        <p:spPr>
          <a:xfrm rot="0">
            <a:off x="533400" y="1905000"/>
            <a:ext cx="8229600" cy="3886200"/>
          </a:xfrm>
          <a:prstGeom prst="rect"/>
          <a:noFill/>
          <a:ln>
            <a:noFill/>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indent="-609600" latinLnBrk="1" lvl="0" marL="609600">
              <a:lnSpc>
                <a:spcPct val="150000"/>
              </a:lnSpc>
              <a:buNone/>
            </a:pPr>
            <a:r>
              <a:rPr altLang="en-US" sz="2400" lang="en-US"/>
              <a:t>The op-amp parameters input offset voltage </a:t>
            </a:r>
            <a:r>
              <a:rPr altLang="en-US" sz="2400" lang="en-US"/>
              <a:t>V</a:t>
            </a:r>
            <a:r>
              <a:rPr altLang="en-US" baseline="-25000" sz="2400" lang="en-US"/>
              <a:t>ios</a:t>
            </a:r>
            <a:r>
              <a:rPr altLang="en-US" sz="2400" lang="en-US"/>
              <a:t> and input offset current </a:t>
            </a:r>
            <a:r>
              <a:rPr altLang="en-US" sz="2400" lang="en-US"/>
              <a:t>I</a:t>
            </a:r>
            <a:r>
              <a:rPr altLang="en-US" baseline="-25000" sz="2400" lang="en-US"/>
              <a:t>ios </a:t>
            </a:r>
            <a:r>
              <a:rPr altLang="en-US" sz="2400" lang="en-US"/>
              <a:t> are not constants but vary with the factors</a:t>
            </a:r>
          </a:p>
          <a:p>
            <a:pPr eaLnBrk="1" hangingPunct="1" indent="-609600" latinLnBrk="1" lvl="0" marL="609600">
              <a:lnSpc>
                <a:spcPct val="150000"/>
              </a:lnSpc>
              <a:buFont typeface="Wingdings" pitchFamily="2" charset="2"/>
              <a:buAutoNum type="arabicPeriod" startAt="1"/>
            </a:pPr>
            <a:r>
              <a:rPr altLang="en-US" sz="2400" lang="en-US"/>
              <a:t>Temperature</a:t>
            </a:r>
          </a:p>
          <a:p>
            <a:pPr eaLnBrk="1" hangingPunct="1" indent="-609600" latinLnBrk="1" lvl="0" marL="609600">
              <a:lnSpc>
                <a:spcPct val="150000"/>
              </a:lnSpc>
              <a:buFont typeface="Wingdings" pitchFamily="2" charset="2"/>
              <a:buAutoNum type="arabicPeriod" startAt="1"/>
            </a:pPr>
            <a:r>
              <a:rPr altLang="en-US" sz="2400" lang="en-US"/>
              <a:t>Supply Voltage changes</a:t>
            </a:r>
          </a:p>
          <a:p>
            <a:pPr eaLnBrk="1" hangingPunct="1" indent="-609600" latinLnBrk="1" lvl="0" marL="609600">
              <a:lnSpc>
                <a:spcPct val="150000"/>
              </a:lnSpc>
              <a:buFont typeface="Wingdings" pitchFamily="2" charset="2"/>
              <a:buAutoNum type="arabicPeriod" startAt="1"/>
            </a:pPr>
            <a:r>
              <a:rPr altLang="en-US" sz="2400" lang="en-US"/>
              <a:t>Time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1">
  <p:cSld>
    <p:spTree>
      <p:nvGrpSpPr>
        <p:cNvPr id="200" name=""/>
        <p:cNvGrpSpPr/>
        <p:nvPr/>
      </p:nvGrpSpPr>
      <p:grpSpPr>
        <a:xfrm rot="0">
          <a:off x="0" y="0"/>
          <a:ext cx="0" cy="0"/>
          <a:chOff x="0" y="0"/>
          <a:chExt cx="0" cy="0"/>
        </a:xfrm>
      </p:grpSpPr>
      <p:sp>
        <p:nvSpPr>
          <p:cNvPr id="1048893" name=""/>
          <p:cNvSpPr/>
          <p:nvPr>
            <p:ph type="title" sz="full" idx="0"/>
          </p:nvPr>
        </p:nvSpPr>
        <p:spPr>
          <a:xfrm rot="0">
            <a:off x="457200" y="457200"/>
            <a:ext cx="8229600" cy="1371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Thermal Voltage Drift</a:t>
            </a:r>
          </a:p>
        </p:txBody>
      </p:sp>
      <p:sp>
        <p:nvSpPr>
          <p:cNvPr id="1048894" name=""/>
          <p:cNvSpPr/>
          <p:nvPr>
            <p:ph type="body" sz="half" idx="1"/>
          </p:nvPr>
        </p:nvSpPr>
        <p:spPr>
          <a:xfrm rot="0">
            <a:off x="457200" y="1981200"/>
            <a:ext cx="7772400" cy="1752600"/>
          </a:xfrm>
          <a:prstGeom prst="rect"/>
          <a:noFill/>
          <a:ln w="9525" cap="flat" cmpd="sng">
            <a:solidFill>
              <a:schemeClr val="dk1">
                <a:alpha val="100000"/>
              </a:schemeClr>
            </a:solidFill>
            <a:prstDash val="solid"/>
            <a:round/>
          </a:ln>
        </p:spPr>
        <p:txBody>
          <a:bodyPr anchor="t" bIns="45720" lIns="91440" rIns="91440" tIns="45720"/>
          <a:lstStyle>
            <a:lvl1pPr marL="342900">
              <a:lnSpc>
                <a:spcPct val="100000"/>
              </a:lnSpc>
              <a:spcBef>
                <a:spcPct val="20000"/>
              </a:spcBef>
              <a:spcAft>
                <a:spcPct val="0"/>
              </a:spcAft>
              <a:buClr>
                <a:schemeClr val="dk2"/>
              </a:buClr>
              <a:buFont typeface="Wingdings" pitchFamily="2" charset="2"/>
              <a:buChar char="n"/>
              <a:defRPr sz="2800">
                <a:solidFill>
                  <a:schemeClr val="dk1"/>
                </a:solidFill>
              </a:defRPr>
            </a:lvl1pPr>
            <a:lvl2pPr marL="742950">
              <a:lnSpc>
                <a:spcPct val="100000"/>
              </a:lnSpc>
              <a:spcBef>
                <a:spcPct val="20000"/>
              </a:spcBef>
              <a:spcAft>
                <a:spcPct val="0"/>
              </a:spcAft>
              <a:buClr>
                <a:schemeClr val="accent2"/>
              </a:buClr>
              <a:buFont typeface="Wingdings" pitchFamily="2" charset="2"/>
              <a:buChar char="¨"/>
              <a:defRPr sz="2400">
                <a:solidFill>
                  <a:schemeClr val="dk1"/>
                </a:solidFill>
              </a:defRPr>
            </a:lvl2pPr>
            <a:lvl3pPr marL="1143000">
              <a:lnSpc>
                <a:spcPct val="100000"/>
              </a:lnSpc>
              <a:spcBef>
                <a:spcPct val="20000"/>
              </a:spcBef>
              <a:spcAft>
                <a:spcPct val="0"/>
              </a:spcAft>
              <a:buClr>
                <a:schemeClr val="dk2"/>
              </a:buClr>
              <a:buFont typeface="Wingdings" pitchFamily="2" charset="2"/>
              <a:buChar char="n"/>
              <a:defRPr sz="2000">
                <a:solidFill>
                  <a:schemeClr val="dk1"/>
                </a:solidFill>
              </a:defRPr>
            </a:lvl3pPr>
            <a:lvl4pPr marL="1600200">
              <a:lnSpc>
                <a:spcPct val="100000"/>
              </a:lnSpc>
              <a:spcBef>
                <a:spcPct val="20000"/>
              </a:spcBef>
              <a:spcAft>
                <a:spcPct val="0"/>
              </a:spcAft>
              <a:buClr>
                <a:schemeClr val="accent2"/>
              </a:buClr>
              <a:buFont typeface="Wingdings" pitchFamily="2" charset="2"/>
              <a:buChar char="¨"/>
              <a:defRPr sz="1800">
                <a:solidFill>
                  <a:schemeClr val="dk1"/>
                </a:solidFill>
              </a:defRPr>
            </a:lvl4pPr>
            <a:lvl5pPr marL="2057400">
              <a:lnSpc>
                <a:spcPct val="100000"/>
              </a:lnSpc>
              <a:spcBef>
                <a:spcPct val="20000"/>
              </a:spcBef>
              <a:spcAft>
                <a:spcPct val="0"/>
              </a:spcAft>
              <a:buClr>
                <a:schemeClr val="dk2"/>
              </a:buClr>
              <a:buFont typeface="Wingdings" pitchFamily="2" charset="2"/>
              <a:buChar char="§"/>
              <a:defRPr sz="1800">
                <a:solidFill>
                  <a:schemeClr val="dk1"/>
                </a:solidFill>
              </a:defRPr>
            </a:lvl5pPr>
          </a:lstStyle>
          <a:p>
            <a:pPr eaLnBrk="1" hangingPunct="1" latinLnBrk="1" lvl="0">
              <a:lnSpc>
                <a:spcPct val="150000"/>
              </a:lnSpc>
              <a:buNone/>
            </a:pPr>
            <a:r>
              <a:rPr sz="2000"/>
              <a:t>It is defined as the average rate of change of input offset voltage per unit change in temperature.  It is also called as input offset voltage drift</a:t>
            </a:r>
          </a:p>
        </p:txBody>
      </p:sp>
      <p:grpSp>
        <p:nvGrpSpPr>
          <p:cNvPr id="201" name=""/>
          <p:cNvGrpSpPr/>
          <p:nvPr/>
        </p:nvGrpSpPr>
        <p:grpSpPr>
          <a:xfrm rot="0">
            <a:off x="1600200" y="3886200"/>
            <a:ext cx="3886200" cy="914400"/>
            <a:chOff x="1008" y="2448"/>
            <a:chExt cx="2448" cy="576"/>
          </a:xfrm>
        </p:grpSpPr>
        <p:sp>
          <p:nvSpPr>
            <p:cNvPr id="1048895" name=""/>
            <p:cNvSpPr txBox="1"/>
            <p:nvPr/>
          </p:nvSpPr>
          <p:spPr>
            <a:xfrm rot="0">
              <a:off x="1008" y="2592"/>
              <a:ext cx="1776" cy="23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Input offset voltage drift = </a:t>
              </a:r>
            </a:p>
          </p:txBody>
        </p:sp>
        <p:pic>
          <p:nvPicPr>
            <p:cNvPr id="2097194" name=""/>
            <p:cNvPicPr>
              <a:picLocks/>
            </p:cNvPicPr>
            <p:nvPr/>
          </p:nvPicPr>
          <p:blipFill>
            <a:blip xmlns:r="http://schemas.openxmlformats.org/officeDocument/2006/relationships" r:embed="rId1"/>
            <a:srcRect l="0" t="0" r="0" b="0"/>
            <a:stretch>
              <a:fillRect/>
            </a:stretch>
          </p:blipFill>
          <p:spPr>
            <a:xfrm rot="0">
              <a:off x="2784" y="2448"/>
              <a:ext cx="672" cy="576"/>
            </a:xfrm>
            <a:prstGeom prst="rect"/>
            <a:noFill/>
            <a:ln>
              <a:noFill/>
            </a:ln>
          </p:spPr>
        </p:pic>
      </p:grpSp>
      <p:sp>
        <p:nvSpPr>
          <p:cNvPr id="1048896" name=""/>
          <p:cNvSpPr txBox="1"/>
          <p:nvPr/>
        </p:nvSpPr>
        <p:spPr>
          <a:xfrm rot="0">
            <a:off x="685800" y="5257800"/>
            <a:ext cx="5638800" cy="998143"/>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altLang="en-US" sz="2000" lang="en-US">
                <a:ea typeface="Arial" pitchFamily="0" charset="0"/>
              </a:rPr>
              <a:t>∆</a:t>
            </a:r>
            <a:r>
              <a:rPr altLang="en-US" sz="2000" lang="en-US">
                <a:ea typeface="Arial" pitchFamily="0" charset="0"/>
              </a:rPr>
              <a:t>V</a:t>
            </a:r>
            <a:r>
              <a:rPr altLang="en-US" baseline="-25000" sz="2000" lang="en-US">
                <a:ea typeface="Arial" pitchFamily="0" charset="0"/>
              </a:rPr>
              <a:t>ios </a:t>
            </a:r>
            <a:r>
              <a:rPr altLang="en-US" sz="2000" lang="en-US">
                <a:ea typeface="Arial" pitchFamily="0" charset="0"/>
              </a:rPr>
              <a:t>= change in input offset voltage</a:t>
            </a:r>
          </a:p>
          <a:p>
            <a:pPr lvl="0">
              <a:spcBef>
                <a:spcPct val="50000"/>
              </a:spcBef>
            </a:pPr>
            <a:r>
              <a:rPr altLang="en-US" sz="2000" lang="en-US">
                <a:ea typeface="Arial" pitchFamily="0" charset="0"/>
              </a:rPr>
              <a:t>∆T = Change in temperature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1">
  <p:cSld>
    <p:spTree>
      <p:nvGrpSpPr>
        <p:cNvPr id="202" name=""/>
        <p:cNvGrpSpPr/>
        <p:nvPr/>
      </p:nvGrpSpPr>
      <p:grpSpPr>
        <a:xfrm rot="0">
          <a:off x="0" y="0"/>
          <a:ext cx="0" cy="0"/>
          <a:chOff x="0" y="0"/>
          <a:chExt cx="0" cy="0"/>
        </a:xfrm>
      </p:grpSpPr>
      <p:sp>
        <p:nvSpPr>
          <p:cNvPr id="1048897" name=""/>
          <p:cNvSpPr/>
          <p:nvPr>
            <p:ph type="body" sz="full" idx="1"/>
          </p:nvPr>
        </p:nvSpPr>
        <p:spPr>
          <a:xfrm rot="0">
            <a:off x="457200" y="609600"/>
            <a:ext cx="8229600" cy="3886200"/>
          </a:xfrm>
          <a:prstGeom prst="rect"/>
          <a:noFill/>
          <a:ln>
            <a:noFill/>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buNone/>
            </a:pPr>
            <a:r>
              <a:rPr altLang="en-US" sz="2400" lang="en-US"/>
              <a:t>It is expressed in </a:t>
            </a:r>
            <a:r>
              <a:rPr altLang="en-US" sz="2400" lang="en-US">
                <a:ea typeface="Arial" pitchFamily="0" charset="0"/>
              </a:rPr>
              <a:t>μ</a:t>
            </a:r>
            <a:r>
              <a:rPr altLang="en-US" sz="2400" lang="en-US">
                <a:ea typeface="Arial" pitchFamily="0" charset="0"/>
              </a:rPr>
              <a:t>V/</a:t>
            </a:r>
            <a:r>
              <a:rPr altLang="en-US" baseline="30000" sz="2400" lang="en-US">
                <a:ea typeface="Arial" pitchFamily="0" charset="0"/>
              </a:rPr>
              <a:t>0 </a:t>
            </a:r>
            <a:r>
              <a:rPr altLang="en-US" sz="2400" lang="en-US">
                <a:ea typeface="Arial" pitchFamily="0" charset="0"/>
              </a:rPr>
              <a:t>c.  The drift is not constant and it is not uniform over specified operating temperature range.  The value of input offset voltage may increase or decrease with the increasing temperature</a:t>
            </a:r>
          </a:p>
        </p:txBody>
      </p:sp>
      <p:sp>
        <p:nvSpPr>
          <p:cNvPr id="1048898" name=""/>
          <p:cNvSpPr/>
          <p:nvPr/>
        </p:nvSpPr>
        <p:spPr>
          <a:xfrm rot="0">
            <a:off x="2438400" y="3962400"/>
            <a:ext cx="0" cy="2133600"/>
          </a:xfrm>
          <a:prstGeom prst="line"/>
          <a:noFill/>
          <a:ln w="9525" cap="flat" cmpd="sng">
            <a:solidFill>
              <a:schemeClr val="dk1">
                <a:alpha val="100000"/>
              </a:schemeClr>
            </a:solidFill>
            <a:prstDash val="solid"/>
            <a:round/>
          </a:ln>
        </p:spPr>
      </p:sp>
      <p:sp>
        <p:nvSpPr>
          <p:cNvPr id="1048899" name=""/>
          <p:cNvSpPr/>
          <p:nvPr/>
        </p:nvSpPr>
        <p:spPr>
          <a:xfrm rot="0">
            <a:off x="2438400" y="6096000"/>
            <a:ext cx="2743200" cy="0"/>
          </a:xfrm>
          <a:prstGeom prst="line"/>
          <a:noFill/>
          <a:ln w="9525" cap="flat" cmpd="sng">
            <a:solidFill>
              <a:schemeClr val="dk1">
                <a:alpha val="100000"/>
              </a:schemeClr>
            </a:solidFill>
            <a:prstDash val="solid"/>
            <a:round/>
          </a:ln>
        </p:spPr>
      </p:sp>
      <p:sp>
        <p:nvSpPr>
          <p:cNvPr id="1048900" name=""/>
          <p:cNvSpPr/>
          <p:nvPr/>
        </p:nvSpPr>
        <p:spPr>
          <a:xfrm rot="0" flipV="1">
            <a:off x="2895600" y="4191000"/>
            <a:ext cx="2133600" cy="1143000"/>
          </a:xfrm>
          <a:prstGeom prst="line"/>
          <a:noFill/>
          <a:ln w="9525" cap="flat" cmpd="sng">
            <a:solidFill>
              <a:schemeClr val="dk1">
                <a:alpha val="100000"/>
              </a:schemeClr>
            </a:solidFill>
            <a:prstDash val="solid"/>
            <a:round/>
          </a:ln>
        </p:spPr>
      </p:sp>
      <p:sp>
        <p:nvSpPr>
          <p:cNvPr id="1048901" name=""/>
          <p:cNvSpPr/>
          <p:nvPr/>
        </p:nvSpPr>
        <p:spPr>
          <a:xfrm rot="0" flipV="1">
            <a:off x="2438400" y="2895600"/>
            <a:ext cx="0" cy="1066800"/>
          </a:xfrm>
          <a:prstGeom prst="line"/>
          <a:noFill/>
          <a:ln w="9525" cap="flat" cmpd="sng">
            <a:solidFill>
              <a:schemeClr val="dk1">
                <a:alpha val="100000"/>
              </a:schemeClr>
            </a:solidFill>
            <a:prstDash val="solid"/>
            <a:round/>
            <a:tailEnd type="triangle" w="med" len="med"/>
          </a:ln>
        </p:spPr>
      </p:sp>
      <p:sp>
        <p:nvSpPr>
          <p:cNvPr id="1048902" name=""/>
          <p:cNvSpPr/>
          <p:nvPr/>
        </p:nvSpPr>
        <p:spPr>
          <a:xfrm rot="0">
            <a:off x="5105400" y="6096000"/>
            <a:ext cx="1066800" cy="0"/>
          </a:xfrm>
          <a:prstGeom prst="line"/>
          <a:noFill/>
          <a:ln w="9525" cap="flat" cmpd="sng">
            <a:solidFill>
              <a:schemeClr val="dk1">
                <a:alpha val="100000"/>
              </a:schemeClr>
            </a:solidFill>
            <a:prstDash val="solid"/>
            <a:round/>
            <a:tailEnd type="triangle" w="med" len="med"/>
          </a:ln>
        </p:spPr>
      </p:sp>
      <p:sp>
        <p:nvSpPr>
          <p:cNvPr id="1048903" name=""/>
          <p:cNvSpPr/>
          <p:nvPr/>
        </p:nvSpPr>
        <p:spPr>
          <a:xfrm rot="0">
            <a:off x="2438400" y="4648200"/>
            <a:ext cx="2971800" cy="0"/>
          </a:xfrm>
          <a:prstGeom prst="line"/>
          <a:noFill/>
          <a:ln w="9525" cap="flat" cmpd="sng">
            <a:solidFill>
              <a:schemeClr val="dk1">
                <a:alpha val="100000"/>
              </a:schemeClr>
            </a:solidFill>
            <a:prstDash val="dash"/>
            <a:round/>
          </a:ln>
        </p:spPr>
      </p:sp>
      <p:sp>
        <p:nvSpPr>
          <p:cNvPr id="1048904" name=""/>
          <p:cNvSpPr/>
          <p:nvPr/>
        </p:nvSpPr>
        <p:spPr>
          <a:xfrm rot="0">
            <a:off x="4191000" y="4648200"/>
            <a:ext cx="0" cy="1447800"/>
          </a:xfrm>
          <a:prstGeom prst="line"/>
          <a:noFill/>
          <a:ln w="9525" cap="flat" cmpd="sng">
            <a:solidFill>
              <a:schemeClr val="dk1">
                <a:alpha val="100000"/>
              </a:schemeClr>
            </a:solidFill>
            <a:prstDash val="dash"/>
            <a:round/>
          </a:ln>
        </p:spPr>
      </p:sp>
      <p:sp>
        <p:nvSpPr>
          <p:cNvPr id="1048905" name=""/>
          <p:cNvSpPr/>
          <p:nvPr/>
        </p:nvSpPr>
        <p:spPr>
          <a:xfrm rot="0">
            <a:off x="2286000" y="4114800"/>
            <a:ext cx="152400" cy="0"/>
          </a:xfrm>
          <a:prstGeom prst="line"/>
          <a:noFill/>
          <a:ln w="9525" cap="flat" cmpd="sng">
            <a:solidFill>
              <a:schemeClr val="dk1">
                <a:alpha val="100000"/>
              </a:schemeClr>
            </a:solidFill>
            <a:prstDash val="solid"/>
            <a:round/>
          </a:ln>
        </p:spPr>
      </p:sp>
      <p:sp>
        <p:nvSpPr>
          <p:cNvPr id="1048906" name=""/>
          <p:cNvSpPr/>
          <p:nvPr/>
        </p:nvSpPr>
        <p:spPr>
          <a:xfrm rot="0">
            <a:off x="2286000" y="3581400"/>
            <a:ext cx="152400" cy="0"/>
          </a:xfrm>
          <a:prstGeom prst="line"/>
          <a:noFill/>
          <a:ln w="9525" cap="flat" cmpd="sng">
            <a:solidFill>
              <a:schemeClr val="dk1">
                <a:alpha val="100000"/>
              </a:schemeClr>
            </a:solidFill>
            <a:prstDash val="solid"/>
            <a:round/>
          </a:ln>
        </p:spPr>
      </p:sp>
      <p:sp>
        <p:nvSpPr>
          <p:cNvPr id="1048907" name=""/>
          <p:cNvSpPr/>
          <p:nvPr/>
        </p:nvSpPr>
        <p:spPr>
          <a:xfrm rot="0">
            <a:off x="2286000" y="4648200"/>
            <a:ext cx="152400" cy="0"/>
          </a:xfrm>
          <a:prstGeom prst="line"/>
          <a:noFill/>
          <a:ln w="9525" cap="flat" cmpd="sng">
            <a:solidFill>
              <a:schemeClr val="dk1">
                <a:alpha val="100000"/>
              </a:schemeClr>
            </a:solidFill>
            <a:prstDash val="solid"/>
            <a:round/>
          </a:ln>
        </p:spPr>
      </p:sp>
      <p:sp>
        <p:nvSpPr>
          <p:cNvPr id="1048908" name=""/>
          <p:cNvSpPr/>
          <p:nvPr/>
        </p:nvSpPr>
        <p:spPr>
          <a:xfrm rot="0">
            <a:off x="2286000" y="5105400"/>
            <a:ext cx="152400" cy="0"/>
          </a:xfrm>
          <a:prstGeom prst="line"/>
          <a:noFill/>
          <a:ln w="9525" cap="flat" cmpd="sng">
            <a:solidFill>
              <a:schemeClr val="dk1">
                <a:alpha val="100000"/>
              </a:schemeClr>
            </a:solidFill>
            <a:prstDash val="solid"/>
            <a:round/>
          </a:ln>
        </p:spPr>
      </p:sp>
      <p:sp>
        <p:nvSpPr>
          <p:cNvPr id="1048909" name=""/>
          <p:cNvSpPr/>
          <p:nvPr/>
        </p:nvSpPr>
        <p:spPr>
          <a:xfrm rot="0">
            <a:off x="2286000" y="5638800"/>
            <a:ext cx="152400" cy="0"/>
          </a:xfrm>
          <a:prstGeom prst="line"/>
          <a:noFill/>
          <a:ln w="9525" cap="flat" cmpd="sng">
            <a:solidFill>
              <a:schemeClr val="dk1">
                <a:alpha val="100000"/>
              </a:schemeClr>
            </a:solidFill>
            <a:prstDash val="solid"/>
            <a:round/>
          </a:ln>
        </p:spPr>
      </p:sp>
      <p:sp>
        <p:nvSpPr>
          <p:cNvPr id="1048910" name=""/>
          <p:cNvSpPr/>
          <p:nvPr/>
        </p:nvSpPr>
        <p:spPr>
          <a:xfrm rot="0">
            <a:off x="2895600" y="6096000"/>
            <a:ext cx="0" cy="228600"/>
          </a:xfrm>
          <a:prstGeom prst="line"/>
          <a:noFill/>
          <a:ln w="9525" cap="flat" cmpd="sng">
            <a:solidFill>
              <a:schemeClr val="dk1">
                <a:alpha val="100000"/>
              </a:schemeClr>
            </a:solidFill>
            <a:prstDash val="solid"/>
            <a:round/>
          </a:ln>
        </p:spPr>
      </p:sp>
      <p:sp>
        <p:nvSpPr>
          <p:cNvPr id="1048911" name=""/>
          <p:cNvSpPr/>
          <p:nvPr/>
        </p:nvSpPr>
        <p:spPr>
          <a:xfrm rot="0">
            <a:off x="3505200" y="6096000"/>
            <a:ext cx="0" cy="228600"/>
          </a:xfrm>
          <a:prstGeom prst="line"/>
          <a:noFill/>
          <a:ln w="9525" cap="flat" cmpd="sng">
            <a:solidFill>
              <a:schemeClr val="dk1">
                <a:alpha val="100000"/>
              </a:schemeClr>
            </a:solidFill>
            <a:prstDash val="solid"/>
            <a:round/>
          </a:ln>
        </p:spPr>
      </p:sp>
      <p:sp>
        <p:nvSpPr>
          <p:cNvPr id="1048912" name=""/>
          <p:cNvSpPr/>
          <p:nvPr/>
        </p:nvSpPr>
        <p:spPr>
          <a:xfrm rot="0">
            <a:off x="4191000" y="6096000"/>
            <a:ext cx="0" cy="228600"/>
          </a:xfrm>
          <a:prstGeom prst="line"/>
          <a:noFill/>
          <a:ln w="9525" cap="flat" cmpd="sng">
            <a:solidFill>
              <a:schemeClr val="dk1">
                <a:alpha val="100000"/>
              </a:schemeClr>
            </a:solidFill>
            <a:prstDash val="solid"/>
            <a:round/>
          </a:ln>
        </p:spPr>
      </p:sp>
      <p:sp>
        <p:nvSpPr>
          <p:cNvPr id="1048913" name=""/>
          <p:cNvSpPr/>
          <p:nvPr/>
        </p:nvSpPr>
        <p:spPr>
          <a:xfrm rot="0">
            <a:off x="4800600" y="6096000"/>
            <a:ext cx="0" cy="228600"/>
          </a:xfrm>
          <a:prstGeom prst="line"/>
          <a:noFill/>
          <a:ln w="9525" cap="flat" cmpd="sng">
            <a:solidFill>
              <a:schemeClr val="dk1">
                <a:alpha val="100000"/>
              </a:schemeClr>
            </a:solidFill>
            <a:prstDash val="solid"/>
            <a:round/>
          </a:ln>
        </p:spPr>
      </p:sp>
      <p:sp>
        <p:nvSpPr>
          <p:cNvPr id="1048914" name=""/>
          <p:cNvSpPr/>
          <p:nvPr/>
        </p:nvSpPr>
        <p:spPr>
          <a:xfrm rot="0">
            <a:off x="5410200" y="6096000"/>
            <a:ext cx="0" cy="228600"/>
          </a:xfrm>
          <a:prstGeom prst="line"/>
          <a:noFill/>
          <a:ln w="9525" cap="flat" cmpd="sng">
            <a:solidFill>
              <a:schemeClr val="dk1">
                <a:alpha val="100000"/>
              </a:schemeClr>
            </a:solidFill>
            <a:prstDash val="solid"/>
            <a:round/>
          </a:ln>
        </p:spPr>
      </p:sp>
      <p:sp>
        <p:nvSpPr>
          <p:cNvPr id="1048915" name=""/>
          <p:cNvSpPr txBox="1"/>
          <p:nvPr/>
        </p:nvSpPr>
        <p:spPr>
          <a:xfrm rot="0">
            <a:off x="1828800" y="3352800"/>
            <a:ext cx="457200" cy="36671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2</a:t>
            </a:r>
          </a:p>
        </p:txBody>
      </p:sp>
      <p:sp>
        <p:nvSpPr>
          <p:cNvPr id="1048916" name=""/>
          <p:cNvSpPr txBox="1"/>
          <p:nvPr/>
        </p:nvSpPr>
        <p:spPr>
          <a:xfrm rot="0">
            <a:off x="1828800" y="3962400"/>
            <a:ext cx="457200" cy="36671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1</a:t>
            </a:r>
          </a:p>
        </p:txBody>
      </p:sp>
      <p:sp>
        <p:nvSpPr>
          <p:cNvPr id="1048917" name=""/>
          <p:cNvSpPr txBox="1"/>
          <p:nvPr/>
        </p:nvSpPr>
        <p:spPr>
          <a:xfrm rot="0">
            <a:off x="1828800" y="4495800"/>
            <a:ext cx="457200" cy="36671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0</a:t>
            </a:r>
          </a:p>
        </p:txBody>
      </p:sp>
      <p:sp>
        <p:nvSpPr>
          <p:cNvPr id="1048918" name=""/>
          <p:cNvSpPr txBox="1"/>
          <p:nvPr/>
        </p:nvSpPr>
        <p:spPr>
          <a:xfrm rot="0">
            <a:off x="1752600" y="4953000"/>
            <a:ext cx="457200" cy="36671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-1</a:t>
            </a:r>
          </a:p>
        </p:txBody>
      </p:sp>
      <p:sp>
        <p:nvSpPr>
          <p:cNvPr id="1048919" name=""/>
          <p:cNvSpPr txBox="1"/>
          <p:nvPr/>
        </p:nvSpPr>
        <p:spPr>
          <a:xfrm rot="0">
            <a:off x="1752600" y="5486400"/>
            <a:ext cx="457200" cy="36671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-2</a:t>
            </a:r>
          </a:p>
        </p:txBody>
      </p:sp>
      <p:sp>
        <p:nvSpPr>
          <p:cNvPr id="1048920" name=""/>
          <p:cNvSpPr txBox="1"/>
          <p:nvPr/>
        </p:nvSpPr>
        <p:spPr>
          <a:xfrm rot="0">
            <a:off x="6248400" y="5715000"/>
            <a:ext cx="1905000" cy="728243"/>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altLang="en-US" lang="en-US"/>
              <a:t>T</a:t>
            </a:r>
            <a:r>
              <a:rPr altLang="en-US" baseline="-25000" lang="en-US"/>
              <a:t>A </a:t>
            </a:r>
            <a:r>
              <a:rPr altLang="en-US" lang="en-US"/>
              <a:t>, ambient temp in </a:t>
            </a:r>
            <a:r>
              <a:rPr altLang="en-US" baseline="30000" lang="en-US"/>
              <a:t>o</a:t>
            </a:r>
            <a:r>
              <a:rPr altLang="en-US" lang="en-US"/>
              <a:t>c</a:t>
            </a:r>
          </a:p>
        </p:txBody>
      </p:sp>
      <p:sp>
        <p:nvSpPr>
          <p:cNvPr id="1048921" name=""/>
          <p:cNvSpPr txBox="1"/>
          <p:nvPr/>
        </p:nvSpPr>
        <p:spPr>
          <a:xfrm rot="0">
            <a:off x="2590800" y="6324600"/>
            <a:ext cx="609600" cy="36671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-25</a:t>
            </a:r>
          </a:p>
        </p:txBody>
      </p:sp>
      <p:sp>
        <p:nvSpPr>
          <p:cNvPr id="1048922" name=""/>
          <p:cNvSpPr txBox="1"/>
          <p:nvPr/>
        </p:nvSpPr>
        <p:spPr>
          <a:xfrm rot="0">
            <a:off x="3352800" y="6338887"/>
            <a:ext cx="609600" cy="36671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0</a:t>
            </a:r>
          </a:p>
        </p:txBody>
      </p:sp>
      <p:sp>
        <p:nvSpPr>
          <p:cNvPr id="1048923" name=""/>
          <p:cNvSpPr txBox="1"/>
          <p:nvPr/>
        </p:nvSpPr>
        <p:spPr>
          <a:xfrm rot="0">
            <a:off x="3886200" y="6324600"/>
            <a:ext cx="609600" cy="36671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25</a:t>
            </a:r>
          </a:p>
        </p:txBody>
      </p:sp>
      <p:sp>
        <p:nvSpPr>
          <p:cNvPr id="1048924" name=""/>
          <p:cNvSpPr txBox="1"/>
          <p:nvPr/>
        </p:nvSpPr>
        <p:spPr>
          <a:xfrm rot="0">
            <a:off x="4572000" y="6324600"/>
            <a:ext cx="609600" cy="36671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50</a:t>
            </a:r>
          </a:p>
        </p:txBody>
      </p:sp>
      <p:sp>
        <p:nvSpPr>
          <p:cNvPr id="1048925" name=""/>
          <p:cNvSpPr txBox="1"/>
          <p:nvPr/>
        </p:nvSpPr>
        <p:spPr>
          <a:xfrm rot="0">
            <a:off x="5181600" y="6324600"/>
            <a:ext cx="609600" cy="36671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75</a:t>
            </a:r>
          </a:p>
        </p:txBody>
      </p:sp>
      <p:sp>
        <p:nvSpPr>
          <p:cNvPr id="1048926" name=""/>
          <p:cNvSpPr txBox="1"/>
          <p:nvPr/>
        </p:nvSpPr>
        <p:spPr>
          <a:xfrm rot="0">
            <a:off x="1828800" y="6172200"/>
            <a:ext cx="609600" cy="36671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-55</a:t>
            </a:r>
          </a:p>
        </p:txBody>
      </p:sp>
      <p:sp>
        <p:nvSpPr>
          <p:cNvPr id="1048927" name=""/>
          <p:cNvSpPr/>
          <p:nvPr/>
        </p:nvSpPr>
        <p:spPr>
          <a:xfrm rot="0" flipH="1">
            <a:off x="1905000" y="6096000"/>
            <a:ext cx="533400" cy="0"/>
          </a:xfrm>
          <a:prstGeom prst="line"/>
          <a:noFill/>
          <a:ln w="9525" cap="flat" cmpd="sng">
            <a:solidFill>
              <a:schemeClr val="dk1">
                <a:alpha val="100000"/>
              </a:schemeClr>
            </a:solidFill>
            <a:prstDash val="solid"/>
            <a:round/>
          </a:ln>
        </p:spPr>
      </p:sp>
      <p:sp>
        <p:nvSpPr>
          <p:cNvPr id="1048928" name=""/>
          <p:cNvSpPr/>
          <p:nvPr/>
        </p:nvSpPr>
        <p:spPr>
          <a:xfrm rot="0">
            <a:off x="2438400" y="6096000"/>
            <a:ext cx="0" cy="304800"/>
          </a:xfrm>
          <a:prstGeom prst="line"/>
          <a:noFill/>
          <a:ln w="9525" cap="flat" cmpd="sng">
            <a:solidFill>
              <a:schemeClr val="dk1">
                <a:alpha val="100000"/>
              </a:schemeClr>
            </a:solidFill>
            <a:prstDash val="solid"/>
            <a:round/>
          </a:ln>
        </p:spPr>
      </p:sp>
      <p:sp>
        <p:nvSpPr>
          <p:cNvPr id="1048929" name=""/>
          <p:cNvSpPr txBox="1"/>
          <p:nvPr/>
        </p:nvSpPr>
        <p:spPr>
          <a:xfrm rot="0">
            <a:off x="3352800" y="3276600"/>
            <a:ext cx="2057400" cy="641350"/>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Slope can be of either polarities</a:t>
            </a:r>
          </a:p>
        </p:txBody>
      </p:sp>
      <p:sp>
        <p:nvSpPr>
          <p:cNvPr id="1048930" name=""/>
          <p:cNvSpPr txBox="1"/>
          <p:nvPr/>
        </p:nvSpPr>
        <p:spPr>
          <a:xfrm rot="0">
            <a:off x="838200" y="3810000"/>
            <a:ext cx="533400" cy="1007643"/>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altLang="en-US" lang="en-US"/>
              <a:t>V</a:t>
            </a:r>
            <a:r>
              <a:rPr altLang="en-US" baseline="-25000" lang="en-US"/>
              <a:t>ios </a:t>
            </a:r>
            <a:r>
              <a:rPr altLang="en-US" lang="en-US"/>
              <a:t> in mv</a:t>
            </a:r>
          </a:p>
        </p:txBody>
      </p:sp>
      <p:sp>
        <p:nvSpPr>
          <p:cNvPr id="1048931" name=""/>
          <p:cNvSpPr txBox="1"/>
          <p:nvPr/>
        </p:nvSpPr>
        <p:spPr>
          <a:xfrm rot="0">
            <a:off x="5562600" y="3200400"/>
            <a:ext cx="2971800" cy="376237"/>
          </a:xfrm>
          <a:prstGeom prst="rect"/>
          <a:noFill/>
          <a:ln w="9525" cap="flat" cmpd="sng">
            <a:solidFill>
              <a:schemeClr val="dk1">
                <a:alpha val="100000"/>
              </a:schemeClr>
            </a:solidFill>
            <a:prstDash val="solid"/>
            <a:round/>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b="1"/>
              <a:t>Input Offset Voltage Drift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1">
  <p:cSld>
    <p:spTree>
      <p:nvGrpSpPr>
        <p:cNvPr id="203" name=""/>
        <p:cNvGrpSpPr/>
        <p:nvPr/>
      </p:nvGrpSpPr>
      <p:grpSpPr>
        <a:xfrm rot="0">
          <a:off x="0" y="0"/>
          <a:ext cx="0" cy="0"/>
          <a:chOff x="0" y="0"/>
          <a:chExt cx="0" cy="0"/>
        </a:xfrm>
      </p:grpSpPr>
      <p:sp>
        <p:nvSpPr>
          <p:cNvPr id="1048932" name=""/>
          <p:cNvSpPr/>
          <p:nvPr>
            <p:ph type="title" sz="full" idx="0"/>
          </p:nvPr>
        </p:nvSpPr>
        <p:spPr>
          <a:xfrm rot="0">
            <a:off x="457200" y="457200"/>
            <a:ext cx="8229600" cy="1371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Input bias current drift</a:t>
            </a:r>
          </a:p>
        </p:txBody>
      </p:sp>
      <p:sp>
        <p:nvSpPr>
          <p:cNvPr id="1048933" name=""/>
          <p:cNvSpPr/>
          <p:nvPr>
            <p:ph type="body" sz="half" idx="1"/>
          </p:nvPr>
        </p:nvSpPr>
        <p:spPr>
          <a:xfrm rot="0">
            <a:off x="457200" y="1447800"/>
            <a:ext cx="8458200" cy="1371600"/>
          </a:xfrm>
          <a:prstGeom prst="rect"/>
          <a:noFill/>
          <a:ln w="9525" cap="flat" cmpd="sng">
            <a:solidFill>
              <a:schemeClr val="dk1">
                <a:alpha val="100000"/>
              </a:schemeClr>
            </a:solidFill>
            <a:prstDash val="solid"/>
            <a:round/>
          </a:ln>
        </p:spPr>
        <p:txBody>
          <a:bodyPr anchor="t" bIns="45720" lIns="91440" rIns="91440" tIns="45720"/>
          <a:lstStyle>
            <a:lvl1pPr marL="342900">
              <a:lnSpc>
                <a:spcPct val="100000"/>
              </a:lnSpc>
              <a:spcBef>
                <a:spcPct val="20000"/>
              </a:spcBef>
              <a:spcAft>
                <a:spcPct val="0"/>
              </a:spcAft>
              <a:buClr>
                <a:schemeClr val="dk2"/>
              </a:buClr>
              <a:buFont typeface="Wingdings" pitchFamily="2" charset="2"/>
              <a:buChar char="n"/>
              <a:defRPr sz="2800">
                <a:solidFill>
                  <a:schemeClr val="dk1"/>
                </a:solidFill>
              </a:defRPr>
            </a:lvl1pPr>
            <a:lvl2pPr marL="742950">
              <a:lnSpc>
                <a:spcPct val="100000"/>
              </a:lnSpc>
              <a:spcBef>
                <a:spcPct val="20000"/>
              </a:spcBef>
              <a:spcAft>
                <a:spcPct val="0"/>
              </a:spcAft>
              <a:buClr>
                <a:schemeClr val="accent2"/>
              </a:buClr>
              <a:buFont typeface="Wingdings" pitchFamily="2" charset="2"/>
              <a:buChar char="¨"/>
              <a:defRPr sz="2400">
                <a:solidFill>
                  <a:schemeClr val="dk1"/>
                </a:solidFill>
              </a:defRPr>
            </a:lvl2pPr>
            <a:lvl3pPr marL="1143000">
              <a:lnSpc>
                <a:spcPct val="100000"/>
              </a:lnSpc>
              <a:spcBef>
                <a:spcPct val="20000"/>
              </a:spcBef>
              <a:spcAft>
                <a:spcPct val="0"/>
              </a:spcAft>
              <a:buClr>
                <a:schemeClr val="dk2"/>
              </a:buClr>
              <a:buFont typeface="Wingdings" pitchFamily="2" charset="2"/>
              <a:buChar char="n"/>
              <a:defRPr sz="2000">
                <a:solidFill>
                  <a:schemeClr val="dk1"/>
                </a:solidFill>
              </a:defRPr>
            </a:lvl3pPr>
            <a:lvl4pPr marL="1600200">
              <a:lnSpc>
                <a:spcPct val="100000"/>
              </a:lnSpc>
              <a:spcBef>
                <a:spcPct val="20000"/>
              </a:spcBef>
              <a:spcAft>
                <a:spcPct val="0"/>
              </a:spcAft>
              <a:buClr>
                <a:schemeClr val="accent2"/>
              </a:buClr>
              <a:buFont typeface="Wingdings" pitchFamily="2" charset="2"/>
              <a:buChar char="¨"/>
              <a:defRPr sz="1800">
                <a:solidFill>
                  <a:schemeClr val="dk1"/>
                </a:solidFill>
              </a:defRPr>
            </a:lvl4pPr>
            <a:lvl5pPr marL="2057400">
              <a:lnSpc>
                <a:spcPct val="100000"/>
              </a:lnSpc>
              <a:spcBef>
                <a:spcPct val="20000"/>
              </a:spcBef>
              <a:spcAft>
                <a:spcPct val="0"/>
              </a:spcAft>
              <a:buClr>
                <a:schemeClr val="dk2"/>
              </a:buClr>
              <a:buFont typeface="Wingdings" pitchFamily="2" charset="2"/>
              <a:buChar char="§"/>
              <a:defRPr sz="1800">
                <a:solidFill>
                  <a:schemeClr val="dk1"/>
                </a:solidFill>
              </a:defRPr>
            </a:lvl5pPr>
          </a:lstStyle>
          <a:p>
            <a:pPr eaLnBrk="1" hangingPunct="1" latinLnBrk="1" lvl="0">
              <a:lnSpc>
                <a:spcPct val="150000"/>
              </a:lnSpc>
              <a:buNone/>
            </a:pPr>
            <a:r>
              <a:rPr sz="2400"/>
              <a:t>It is defined as the average rate of change of input bias current per unit change in temperature  </a:t>
            </a:r>
          </a:p>
        </p:txBody>
      </p:sp>
      <p:grpSp>
        <p:nvGrpSpPr>
          <p:cNvPr id="204" name=""/>
          <p:cNvGrpSpPr/>
          <p:nvPr/>
        </p:nvGrpSpPr>
        <p:grpSpPr>
          <a:xfrm rot="0">
            <a:off x="1600200" y="3200400"/>
            <a:ext cx="4525962" cy="1066800"/>
            <a:chOff x="1056" y="1920"/>
            <a:chExt cx="2851" cy="672"/>
          </a:xfrm>
        </p:grpSpPr>
        <p:sp>
          <p:nvSpPr>
            <p:cNvPr id="1048934" name=""/>
            <p:cNvSpPr txBox="1"/>
            <p:nvPr/>
          </p:nvSpPr>
          <p:spPr>
            <a:xfrm rot="0">
              <a:off x="1056" y="2064"/>
              <a:ext cx="2400" cy="23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Thermal drift in input bias current =</a:t>
              </a:r>
            </a:p>
          </p:txBody>
        </p:sp>
        <p:pic>
          <p:nvPicPr>
            <p:cNvPr id="2097195" name=""/>
            <p:cNvPicPr>
              <a:picLocks/>
            </p:cNvPicPr>
            <p:nvPr/>
          </p:nvPicPr>
          <p:blipFill>
            <a:blip xmlns:r="http://schemas.openxmlformats.org/officeDocument/2006/relationships" r:embed="rId1"/>
            <a:srcRect l="0" t="0" r="0" b="0"/>
            <a:stretch>
              <a:fillRect/>
            </a:stretch>
          </p:blipFill>
          <p:spPr>
            <a:xfrm rot="0">
              <a:off x="3408" y="1920"/>
              <a:ext cx="499" cy="672"/>
            </a:xfrm>
            <a:prstGeom prst="rect"/>
            <a:noFill/>
            <a:ln>
              <a:noFill/>
            </a:ln>
          </p:spPr>
        </p:pic>
      </p:grpSp>
      <p:sp>
        <p:nvSpPr>
          <p:cNvPr id="1048935" name=""/>
          <p:cNvSpPr txBox="1"/>
          <p:nvPr/>
        </p:nvSpPr>
        <p:spPr>
          <a:xfrm rot="0">
            <a:off x="457200" y="4495800"/>
            <a:ext cx="8305800" cy="1616240"/>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lnSpc>
                <a:spcPct val="150000"/>
              </a:lnSpc>
              <a:spcBef>
                <a:spcPct val="50000"/>
              </a:spcBef>
            </a:pPr>
            <a:r>
              <a:rPr altLang="en-US" lang="en-US"/>
              <a:t>It is measured in </a:t>
            </a:r>
            <a:r>
              <a:rPr altLang="en-US" lang="en-US"/>
              <a:t>nA/</a:t>
            </a:r>
            <a:r>
              <a:rPr altLang="en-US" baseline="30000" lang="en-US"/>
              <a:t>o</a:t>
            </a:r>
            <a:r>
              <a:rPr altLang="en-US" lang="en-US"/>
              <a:t>C or </a:t>
            </a:r>
            <a:r>
              <a:rPr altLang="en-US" lang="en-US"/>
              <a:t>pA/</a:t>
            </a:r>
            <a:r>
              <a:rPr altLang="en-US" baseline="30000" lang="en-US"/>
              <a:t>o</a:t>
            </a:r>
            <a:r>
              <a:rPr altLang="en-US" lang="en-US"/>
              <a:t>c.  These parameters vary randomly with temperature.  i.e. they may be positive in one temperature range and negative in another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1">
  <p:cSld>
    <p:spTree>
      <p:nvGrpSpPr>
        <p:cNvPr id="122" name=""/>
        <p:cNvGrpSpPr/>
        <p:nvPr/>
      </p:nvGrpSpPr>
      <p:grpSpPr>
        <a:xfrm rot="0">
          <a:off x="0" y="0"/>
          <a:ext cx="0" cy="0"/>
          <a:chOff x="0" y="0"/>
          <a:chExt cx="0" cy="0"/>
        </a:xfrm>
      </p:grpSpPr>
      <p:sp>
        <p:nvSpPr>
          <p:cNvPr id="1048606" name=""/>
          <p:cNvSpPr/>
          <p:nvPr>
            <p:ph type="title" sz="full" idx="0"/>
          </p:nvPr>
        </p:nvSpPr>
        <p:spPr>
          <a:xfrm rot="0">
            <a:off x="457200" y="2286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Classification</a:t>
            </a:r>
          </a:p>
        </p:txBody>
      </p:sp>
      <p:sp>
        <p:nvSpPr>
          <p:cNvPr id="1048607" name=""/>
          <p:cNvSpPr/>
          <p:nvPr>
            <p:ph type="body" sz="full" idx="1"/>
          </p:nvPr>
        </p:nvSpPr>
        <p:spPr>
          <a:xfrm rot="0">
            <a:off x="609600" y="1524000"/>
            <a:ext cx="7086600" cy="1066800"/>
          </a:xfrm>
          <a:prstGeom prst="rect"/>
          <a:noFill/>
          <a:ln>
            <a:noFill/>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90000"/>
              </a:lnSpc>
            </a:pPr>
            <a:r>
              <a:rPr sz="2000"/>
              <a:t>Digital ICs</a:t>
            </a:r>
          </a:p>
          <a:p>
            <a:pPr eaLnBrk="1" hangingPunct="1" latinLnBrk="1" lvl="0">
              <a:lnSpc>
                <a:spcPct val="90000"/>
              </a:lnSpc>
            </a:pPr>
            <a:r>
              <a:rPr sz="2000"/>
              <a:t>Linear ICs</a:t>
            </a:r>
          </a:p>
        </p:txBody>
      </p:sp>
      <p:sp>
        <p:nvSpPr>
          <p:cNvPr id="1048608" name=""/>
          <p:cNvSpPr/>
          <p:nvPr/>
        </p:nvSpPr>
        <p:spPr>
          <a:xfrm rot="0">
            <a:off x="457200" y="4724400"/>
            <a:ext cx="1314450" cy="641350"/>
          </a:xfrm>
          <a:prstGeom prst="rect"/>
          <a:noFill/>
          <a:ln>
            <a:noFill/>
          </a:ln>
        </p:spPr>
        <p:txBody>
          <a:bodyPr bIns="45720" lIns="91440" rIns="91440" tIns="45720" wrap="none">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r>
              <a:rPr altLang="en-US" lang="en-US"/>
              <a:t>Pn</a:t>
            </a:r>
            <a:r>
              <a:rPr altLang="en-US" lang="en-US"/>
              <a:t> junction</a:t>
            </a:r>
          </a:p>
          <a:p>
            <a:r>
              <a:rPr altLang="en-US" lang="en-US"/>
              <a:t>isolation</a:t>
            </a:r>
          </a:p>
        </p:txBody>
      </p:sp>
      <p:sp>
        <p:nvSpPr>
          <p:cNvPr id="1048609" name=""/>
          <p:cNvSpPr/>
          <p:nvPr/>
        </p:nvSpPr>
        <p:spPr>
          <a:xfrm rot="0">
            <a:off x="7162800" y="2895600"/>
            <a:ext cx="1619250" cy="366712"/>
          </a:xfrm>
          <a:prstGeom prst="rect"/>
          <a:noFill/>
          <a:ln>
            <a:noFill/>
          </a:ln>
        </p:spPr>
        <p:txBody>
          <a:bodyPr bIns="45720" lIns="91440" rIns="91440" tIns="45720" wrap="none">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r>
              <a:t>Hybrid circuits</a:t>
            </a:r>
          </a:p>
        </p:txBody>
      </p:sp>
      <p:grpSp>
        <p:nvGrpSpPr>
          <p:cNvPr id="123" name=""/>
          <p:cNvGrpSpPr/>
          <p:nvPr/>
        </p:nvGrpSpPr>
        <p:grpSpPr>
          <a:xfrm rot="0">
            <a:off x="1447800" y="2057400"/>
            <a:ext cx="5943600" cy="3232150"/>
            <a:chOff x="576" y="1536"/>
            <a:chExt cx="3744" cy="2036"/>
          </a:xfrm>
        </p:grpSpPr>
        <p:sp>
          <p:nvSpPr>
            <p:cNvPr id="1048610" name=""/>
            <p:cNvSpPr txBox="1"/>
            <p:nvPr/>
          </p:nvSpPr>
          <p:spPr>
            <a:xfrm rot="0">
              <a:off x="2784" y="1536"/>
              <a:ext cx="1344" cy="23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Integrated circuits</a:t>
              </a:r>
            </a:p>
          </p:txBody>
        </p:sp>
        <p:sp>
          <p:nvSpPr>
            <p:cNvPr id="1048611" name=""/>
            <p:cNvSpPr/>
            <p:nvPr/>
          </p:nvSpPr>
          <p:spPr>
            <a:xfrm rot="0">
              <a:off x="1248" y="3168"/>
              <a:ext cx="708" cy="404"/>
            </a:xfrm>
            <a:prstGeom prst="rect"/>
            <a:noFill/>
            <a:ln>
              <a:noFill/>
            </a:ln>
          </p:spPr>
          <p:txBody>
            <a:bodyPr bIns="45720" lIns="91440" rIns="91440" tIns="45720" wrap="none">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r>
                <a:t>Dielectric</a:t>
              </a:r>
            </a:p>
            <a:p>
              <a:r>
                <a:t>isolation</a:t>
              </a:r>
            </a:p>
          </p:txBody>
        </p:sp>
        <p:sp>
          <p:nvSpPr>
            <p:cNvPr id="1048612" name=""/>
            <p:cNvSpPr txBox="1"/>
            <p:nvPr/>
          </p:nvSpPr>
          <p:spPr>
            <a:xfrm rot="0">
              <a:off x="1296" y="2112"/>
              <a:ext cx="1296" cy="23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Monolithic circuits</a:t>
              </a:r>
            </a:p>
          </p:txBody>
        </p:sp>
        <p:sp>
          <p:nvSpPr>
            <p:cNvPr id="1048613" name=""/>
            <p:cNvSpPr/>
            <p:nvPr/>
          </p:nvSpPr>
          <p:spPr>
            <a:xfrm rot="0">
              <a:off x="1920" y="1920"/>
              <a:ext cx="2400" cy="0"/>
            </a:xfrm>
            <a:prstGeom prst="line"/>
            <a:noFill/>
            <a:ln w="9525" cap="flat" cmpd="sng">
              <a:solidFill>
                <a:schemeClr val="dk1">
                  <a:alpha val="100000"/>
                </a:schemeClr>
              </a:solidFill>
              <a:prstDash val="solid"/>
              <a:round/>
            </a:ln>
          </p:spPr>
        </p:sp>
        <p:sp>
          <p:nvSpPr>
            <p:cNvPr id="1048614" name=""/>
            <p:cNvSpPr/>
            <p:nvPr/>
          </p:nvSpPr>
          <p:spPr>
            <a:xfrm rot="0">
              <a:off x="1920" y="1920"/>
              <a:ext cx="0" cy="192"/>
            </a:xfrm>
            <a:prstGeom prst="line"/>
            <a:noFill/>
            <a:ln w="9525" cap="flat" cmpd="sng">
              <a:solidFill>
                <a:schemeClr val="dk1">
                  <a:alpha val="100000"/>
                </a:schemeClr>
              </a:solidFill>
              <a:prstDash val="solid"/>
              <a:round/>
              <a:tailEnd type="triangle" w="med" len="med"/>
            </a:ln>
          </p:spPr>
        </p:sp>
        <p:sp>
          <p:nvSpPr>
            <p:cNvPr id="1048615" name=""/>
            <p:cNvSpPr/>
            <p:nvPr/>
          </p:nvSpPr>
          <p:spPr>
            <a:xfrm rot="0">
              <a:off x="4320" y="1920"/>
              <a:ext cx="0" cy="192"/>
            </a:xfrm>
            <a:prstGeom prst="line"/>
            <a:noFill/>
            <a:ln w="9525" cap="flat" cmpd="sng">
              <a:solidFill>
                <a:schemeClr val="dk1">
                  <a:alpha val="100000"/>
                </a:schemeClr>
              </a:solidFill>
              <a:prstDash val="solid"/>
              <a:round/>
              <a:tailEnd type="triangle" w="med" len="med"/>
            </a:ln>
          </p:spPr>
        </p:sp>
        <p:sp>
          <p:nvSpPr>
            <p:cNvPr id="1048616" name=""/>
            <p:cNvSpPr/>
            <p:nvPr/>
          </p:nvSpPr>
          <p:spPr>
            <a:xfrm rot="0" flipV="1">
              <a:off x="3168" y="1824"/>
              <a:ext cx="0" cy="96"/>
            </a:xfrm>
            <a:prstGeom prst="line"/>
            <a:noFill/>
            <a:ln w="9525" cap="flat" cmpd="sng">
              <a:solidFill>
                <a:schemeClr val="dk1">
                  <a:alpha val="100000"/>
                </a:schemeClr>
              </a:solidFill>
              <a:prstDash val="solid"/>
              <a:round/>
            </a:ln>
          </p:spPr>
        </p:sp>
        <p:sp>
          <p:nvSpPr>
            <p:cNvPr id="1048617" name=""/>
            <p:cNvSpPr/>
            <p:nvPr/>
          </p:nvSpPr>
          <p:spPr>
            <a:xfrm rot="0">
              <a:off x="768" y="2640"/>
              <a:ext cx="564" cy="231"/>
            </a:xfrm>
            <a:prstGeom prst="rect"/>
            <a:noFill/>
            <a:ln>
              <a:noFill/>
            </a:ln>
          </p:spPr>
          <p:txBody>
            <a:bodyPr bIns="45720" lIns="91440" rIns="91440" tIns="45720" wrap="none">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r>
                <a:t>Bipolar</a:t>
              </a:r>
            </a:p>
          </p:txBody>
        </p:sp>
        <p:sp>
          <p:nvSpPr>
            <p:cNvPr id="1048618" name=""/>
            <p:cNvSpPr/>
            <p:nvPr/>
          </p:nvSpPr>
          <p:spPr>
            <a:xfrm rot="0">
              <a:off x="2496" y="2640"/>
              <a:ext cx="676" cy="235"/>
            </a:xfrm>
            <a:prstGeom prst="rect"/>
            <a:noFill/>
            <a:ln>
              <a:noFill/>
            </a:ln>
          </p:spPr>
          <p:txBody>
            <a:bodyPr bIns="45720" lIns="91440" rIns="91440" tIns="45720" wrap="none">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r>
                <a:rPr altLang="en-US" lang="en-US"/>
                <a:t>Uni</a:t>
              </a:r>
              <a:r>
                <a:rPr altLang="en-US" lang="en-US"/>
                <a:t> polar</a:t>
              </a:r>
            </a:p>
          </p:txBody>
        </p:sp>
        <p:sp>
          <p:nvSpPr>
            <p:cNvPr id="1048619" name=""/>
            <p:cNvSpPr/>
            <p:nvPr/>
          </p:nvSpPr>
          <p:spPr>
            <a:xfrm rot="0">
              <a:off x="2112" y="3264"/>
              <a:ext cx="676" cy="235"/>
            </a:xfrm>
            <a:prstGeom prst="rect"/>
            <a:noFill/>
            <a:ln>
              <a:noFill/>
            </a:ln>
          </p:spPr>
          <p:txBody>
            <a:bodyPr bIns="45720" lIns="91440" rIns="91440" tIns="45720" wrap="none">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r>
                <a:t>MOSFET</a:t>
              </a:r>
            </a:p>
          </p:txBody>
        </p:sp>
        <p:sp>
          <p:nvSpPr>
            <p:cNvPr id="1048620" name=""/>
            <p:cNvSpPr/>
            <p:nvPr/>
          </p:nvSpPr>
          <p:spPr>
            <a:xfrm rot="0">
              <a:off x="3168" y="3216"/>
              <a:ext cx="444" cy="235"/>
            </a:xfrm>
            <a:prstGeom prst="rect"/>
            <a:noFill/>
            <a:ln>
              <a:noFill/>
            </a:ln>
          </p:spPr>
          <p:txBody>
            <a:bodyPr bIns="45720" lIns="91440" rIns="91440" tIns="45720" wrap="none">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r>
                <a:t>JFET</a:t>
              </a:r>
            </a:p>
          </p:txBody>
        </p:sp>
        <p:sp>
          <p:nvSpPr>
            <p:cNvPr id="1048621" name=""/>
            <p:cNvSpPr/>
            <p:nvPr/>
          </p:nvSpPr>
          <p:spPr>
            <a:xfrm rot="0">
              <a:off x="576" y="2976"/>
              <a:ext cx="1056" cy="0"/>
            </a:xfrm>
            <a:prstGeom prst="line"/>
            <a:noFill/>
            <a:ln w="9525" cap="flat" cmpd="sng">
              <a:solidFill>
                <a:schemeClr val="dk1">
                  <a:alpha val="100000"/>
                </a:schemeClr>
              </a:solidFill>
              <a:prstDash val="solid"/>
              <a:round/>
            </a:ln>
          </p:spPr>
        </p:sp>
        <p:sp>
          <p:nvSpPr>
            <p:cNvPr id="1048622" name=""/>
            <p:cNvSpPr/>
            <p:nvPr/>
          </p:nvSpPr>
          <p:spPr>
            <a:xfrm rot="0">
              <a:off x="1104" y="2496"/>
              <a:ext cx="1728" cy="0"/>
            </a:xfrm>
            <a:prstGeom prst="line"/>
            <a:noFill/>
            <a:ln w="9525" cap="flat" cmpd="sng">
              <a:solidFill>
                <a:schemeClr val="dk1">
                  <a:alpha val="100000"/>
                </a:schemeClr>
              </a:solidFill>
              <a:prstDash val="solid"/>
              <a:round/>
            </a:ln>
          </p:spPr>
        </p:sp>
        <p:sp>
          <p:nvSpPr>
            <p:cNvPr id="1048623" name=""/>
            <p:cNvSpPr/>
            <p:nvPr/>
          </p:nvSpPr>
          <p:spPr>
            <a:xfrm rot="0">
              <a:off x="1104" y="2496"/>
              <a:ext cx="0" cy="192"/>
            </a:xfrm>
            <a:prstGeom prst="line"/>
            <a:noFill/>
            <a:ln w="9525" cap="flat" cmpd="sng">
              <a:solidFill>
                <a:schemeClr val="dk1">
                  <a:alpha val="100000"/>
                </a:schemeClr>
              </a:solidFill>
              <a:prstDash val="solid"/>
              <a:round/>
              <a:tailEnd type="triangle" w="med" len="med"/>
            </a:ln>
          </p:spPr>
        </p:sp>
        <p:sp>
          <p:nvSpPr>
            <p:cNvPr id="1048624" name=""/>
            <p:cNvSpPr/>
            <p:nvPr/>
          </p:nvSpPr>
          <p:spPr>
            <a:xfrm rot="0">
              <a:off x="2832" y="2496"/>
              <a:ext cx="0" cy="192"/>
            </a:xfrm>
            <a:prstGeom prst="line"/>
            <a:noFill/>
            <a:ln w="9525" cap="flat" cmpd="sng">
              <a:solidFill>
                <a:schemeClr val="dk1">
                  <a:alpha val="100000"/>
                </a:schemeClr>
              </a:solidFill>
              <a:prstDash val="solid"/>
              <a:round/>
              <a:tailEnd type="triangle" w="med" len="med"/>
            </a:ln>
          </p:spPr>
        </p:sp>
        <p:sp>
          <p:nvSpPr>
            <p:cNvPr id="1048625" name=""/>
            <p:cNvSpPr/>
            <p:nvPr/>
          </p:nvSpPr>
          <p:spPr>
            <a:xfrm rot="0">
              <a:off x="576" y="2976"/>
              <a:ext cx="0" cy="240"/>
            </a:xfrm>
            <a:prstGeom prst="line"/>
            <a:noFill/>
            <a:ln w="9525" cap="flat" cmpd="sng">
              <a:solidFill>
                <a:schemeClr val="dk1">
                  <a:alpha val="100000"/>
                </a:schemeClr>
              </a:solidFill>
              <a:prstDash val="solid"/>
              <a:round/>
              <a:tailEnd type="triangle" w="med" len="med"/>
            </a:ln>
          </p:spPr>
        </p:sp>
        <p:sp>
          <p:nvSpPr>
            <p:cNvPr id="1048626" name=""/>
            <p:cNvSpPr/>
            <p:nvPr/>
          </p:nvSpPr>
          <p:spPr>
            <a:xfrm rot="0">
              <a:off x="1632" y="2976"/>
              <a:ext cx="0" cy="192"/>
            </a:xfrm>
            <a:prstGeom prst="line"/>
            <a:noFill/>
            <a:ln w="9525" cap="flat" cmpd="sng">
              <a:solidFill>
                <a:schemeClr val="dk1">
                  <a:alpha val="100000"/>
                </a:schemeClr>
              </a:solidFill>
              <a:prstDash val="solid"/>
              <a:round/>
              <a:tailEnd type="triangle" w="med" len="med"/>
            </a:ln>
          </p:spPr>
        </p:sp>
        <p:sp>
          <p:nvSpPr>
            <p:cNvPr id="1048627" name=""/>
            <p:cNvSpPr/>
            <p:nvPr/>
          </p:nvSpPr>
          <p:spPr>
            <a:xfrm rot="0" flipV="1">
              <a:off x="1104" y="2832"/>
              <a:ext cx="0" cy="144"/>
            </a:xfrm>
            <a:prstGeom prst="line"/>
            <a:noFill/>
            <a:ln w="9525" cap="flat" cmpd="sng">
              <a:solidFill>
                <a:schemeClr val="dk1">
                  <a:alpha val="100000"/>
                </a:schemeClr>
              </a:solidFill>
              <a:prstDash val="solid"/>
              <a:round/>
            </a:ln>
          </p:spPr>
        </p:sp>
        <p:sp>
          <p:nvSpPr>
            <p:cNvPr id="1048628" name=""/>
            <p:cNvSpPr/>
            <p:nvPr/>
          </p:nvSpPr>
          <p:spPr>
            <a:xfrm rot="0" flipV="1">
              <a:off x="1920" y="2304"/>
              <a:ext cx="0" cy="192"/>
            </a:xfrm>
            <a:prstGeom prst="line"/>
            <a:noFill/>
            <a:ln w="9525" cap="flat" cmpd="sng">
              <a:solidFill>
                <a:schemeClr val="dk1">
                  <a:alpha val="100000"/>
                </a:schemeClr>
              </a:solidFill>
              <a:prstDash val="solid"/>
              <a:round/>
            </a:ln>
          </p:spPr>
        </p:sp>
        <p:sp>
          <p:nvSpPr>
            <p:cNvPr id="1048629" name=""/>
            <p:cNvSpPr/>
            <p:nvPr/>
          </p:nvSpPr>
          <p:spPr>
            <a:xfrm rot="0">
              <a:off x="2448" y="2976"/>
              <a:ext cx="960" cy="0"/>
            </a:xfrm>
            <a:prstGeom prst="line"/>
            <a:noFill/>
            <a:ln w="9525" cap="flat" cmpd="sng">
              <a:solidFill>
                <a:schemeClr val="dk1">
                  <a:alpha val="100000"/>
                </a:schemeClr>
              </a:solidFill>
              <a:prstDash val="solid"/>
              <a:round/>
            </a:ln>
          </p:spPr>
        </p:sp>
        <p:sp>
          <p:nvSpPr>
            <p:cNvPr id="1048630" name=""/>
            <p:cNvSpPr/>
            <p:nvPr/>
          </p:nvSpPr>
          <p:spPr>
            <a:xfrm rot="0">
              <a:off x="2448" y="2976"/>
              <a:ext cx="0" cy="288"/>
            </a:xfrm>
            <a:prstGeom prst="line"/>
            <a:noFill/>
            <a:ln w="9525" cap="flat" cmpd="sng">
              <a:solidFill>
                <a:schemeClr val="dk1">
                  <a:alpha val="100000"/>
                </a:schemeClr>
              </a:solidFill>
              <a:prstDash val="solid"/>
              <a:round/>
              <a:tailEnd type="triangle" w="med" len="med"/>
            </a:ln>
          </p:spPr>
        </p:sp>
        <p:sp>
          <p:nvSpPr>
            <p:cNvPr id="1048631" name=""/>
            <p:cNvSpPr/>
            <p:nvPr/>
          </p:nvSpPr>
          <p:spPr>
            <a:xfrm rot="0">
              <a:off x="3408" y="2976"/>
              <a:ext cx="0" cy="240"/>
            </a:xfrm>
            <a:prstGeom prst="line"/>
            <a:noFill/>
            <a:ln w="9525" cap="flat" cmpd="sng">
              <a:solidFill>
                <a:schemeClr val="dk1">
                  <a:alpha val="100000"/>
                </a:schemeClr>
              </a:solidFill>
              <a:prstDash val="solid"/>
              <a:round/>
              <a:tailEnd type="triangle" w="med" len="med"/>
            </a:ln>
          </p:spPr>
        </p:sp>
        <p:sp>
          <p:nvSpPr>
            <p:cNvPr id="1048632" name=""/>
            <p:cNvSpPr/>
            <p:nvPr/>
          </p:nvSpPr>
          <p:spPr>
            <a:xfrm rot="0" flipV="1">
              <a:off x="2832" y="2832"/>
              <a:ext cx="0" cy="144"/>
            </a:xfrm>
            <a:prstGeom prst="line"/>
            <a:noFill/>
            <a:ln w="9525" cap="flat" cmpd="sng">
              <a:solidFill>
                <a:schemeClr val="dk1">
                  <a:alpha val="100000"/>
                </a:schemeClr>
              </a:solidFill>
              <a:prstDash val="solid"/>
              <a:round/>
            </a:ln>
          </p:spPr>
        </p:sp>
      </p:grpSp>
      <p:sp>
        <p:nvSpPr>
          <p:cNvPr id="1048633" name=""/>
          <p:cNvSpPr txBox="1"/>
          <p:nvPr/>
        </p:nvSpPr>
        <p:spPr>
          <a:xfrm rot="0">
            <a:off x="3200400" y="5715000"/>
            <a:ext cx="2514600" cy="36671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b="1" u="sng"/>
              <a:t>Classification of ICs</a:t>
            </a:r>
          </a:p>
        </p:txBody>
      </p:sp>
      <p:sp>
        <p:nvSpPr>
          <p:cNvPr id="1048634" name=""/>
          <p:cNvSpPr txBox="1"/>
          <p:nvPr/>
        </p:nvSpPr>
        <p:spPr>
          <a:xfrm rot="0">
            <a:off x="5410200" y="2971800"/>
            <a:ext cx="1371600" cy="641350"/>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Thick &amp;Thin film</a:t>
            </a:r>
          </a:p>
        </p:txBody>
      </p:sp>
      <p:sp>
        <p:nvSpPr>
          <p:cNvPr id="1048635" name=""/>
          <p:cNvSpPr/>
          <p:nvPr/>
        </p:nvSpPr>
        <p:spPr>
          <a:xfrm rot="0">
            <a:off x="5867400" y="2667000"/>
            <a:ext cx="0" cy="381000"/>
          </a:xfrm>
          <a:prstGeom prst="line"/>
          <a:noFill/>
          <a:ln w="9525" cap="flat" cmpd="sng">
            <a:solidFill>
              <a:schemeClr val="dk1">
                <a:alpha val="100000"/>
              </a:schemeClr>
            </a:solidFill>
            <a:prstDash val="solid"/>
            <a:round/>
            <a:tailEnd type="triangle" w="med" len="med"/>
          </a:ln>
        </p:spPr>
      </p:sp>
      <p:pic>
        <p:nvPicPr>
          <p:cNvPr id="2097156" name=""/>
          <p:cNvPicPr>
            <a:picLocks/>
          </p:cNvPicPr>
          <p:nvPr/>
        </p:nvPicPr>
        <p:blipFill>
          <a:blip xmlns:r="http://schemas.openxmlformats.org/officeDocument/2006/relationships" r:embed="rId1"/>
          <a:srcRect l="0" t="0" r="0" b="0"/>
          <a:stretch>
            <a:fillRect/>
          </a:stretch>
        </p:blipFill>
        <p:spPr>
          <a:xfrm rot="0">
            <a:off x="6705600" y="0"/>
            <a:ext cx="2438400" cy="823912"/>
          </a:xfrm>
          <a:prstGeom prst="rect"/>
          <a:noFill/>
          <a:ln>
            <a:noFill/>
          </a:ln>
        </p:spPr>
      </p:pic>
    </p:spTree>
  </p:cSld>
  <p:clrMapOvr>
    <a:masterClrMapping/>
  </p:clrMapOvr>
  <p:timing/>
</p:sld>
</file>

<file path=ppt/slides/slide70.xml><?xml version="1.0" encoding="utf-8"?>
<p:sld xmlns:a="http://schemas.openxmlformats.org/drawingml/2006/main" xmlns:r="http://schemas.openxmlformats.org/officeDocument/2006/relationships" xmlns:p="http://schemas.openxmlformats.org/presentationml/2006/main" showMasterSp="1">
  <p:cSld>
    <p:spTree>
      <p:nvGrpSpPr>
        <p:cNvPr id="205" name=""/>
        <p:cNvGrpSpPr/>
        <p:nvPr/>
      </p:nvGrpSpPr>
      <p:grpSpPr>
        <a:xfrm rot="0">
          <a:off x="0" y="0"/>
          <a:ext cx="0" cy="0"/>
          <a:chOff x="0" y="0"/>
          <a:chExt cx="0" cy="0"/>
        </a:xfrm>
      </p:grpSpPr>
      <p:sp>
        <p:nvSpPr>
          <p:cNvPr id="1048936" name=""/>
          <p:cNvSpPr txBox="1"/>
          <p:nvPr/>
        </p:nvSpPr>
        <p:spPr>
          <a:xfrm rot="0">
            <a:off x="3200400" y="609600"/>
            <a:ext cx="2667000" cy="36671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b="1"/>
              <a:t>Input bias current drift</a:t>
            </a:r>
          </a:p>
        </p:txBody>
      </p:sp>
      <p:grpSp>
        <p:nvGrpSpPr>
          <p:cNvPr id="206" name=""/>
          <p:cNvGrpSpPr/>
          <p:nvPr/>
        </p:nvGrpSpPr>
        <p:grpSpPr>
          <a:xfrm rot="0">
            <a:off x="1219200" y="1066800"/>
            <a:ext cx="7239000" cy="3886200"/>
            <a:chOff x="768" y="672"/>
            <a:chExt cx="4560" cy="2448"/>
          </a:xfrm>
        </p:grpSpPr>
        <p:sp>
          <p:nvSpPr>
            <p:cNvPr id="1048937" name=""/>
            <p:cNvSpPr/>
            <p:nvPr/>
          </p:nvSpPr>
          <p:spPr>
            <a:xfrm rot="0">
              <a:off x="1680" y="1344"/>
              <a:ext cx="0" cy="1344"/>
            </a:xfrm>
            <a:prstGeom prst="line"/>
            <a:noFill/>
            <a:ln w="9525" cap="flat" cmpd="sng">
              <a:solidFill>
                <a:schemeClr val="dk1">
                  <a:alpha val="100000"/>
                </a:schemeClr>
              </a:solidFill>
              <a:prstDash val="solid"/>
              <a:round/>
            </a:ln>
          </p:spPr>
        </p:sp>
        <p:sp>
          <p:nvSpPr>
            <p:cNvPr id="1048938" name=""/>
            <p:cNvSpPr/>
            <p:nvPr/>
          </p:nvSpPr>
          <p:spPr>
            <a:xfrm rot="0">
              <a:off x="1680" y="2688"/>
              <a:ext cx="1728" cy="0"/>
            </a:xfrm>
            <a:prstGeom prst="line"/>
            <a:noFill/>
            <a:ln w="9525" cap="flat" cmpd="sng">
              <a:solidFill>
                <a:schemeClr val="dk1">
                  <a:alpha val="100000"/>
                </a:schemeClr>
              </a:solidFill>
              <a:prstDash val="solid"/>
              <a:round/>
            </a:ln>
          </p:spPr>
        </p:sp>
        <p:sp>
          <p:nvSpPr>
            <p:cNvPr id="1048939" name=""/>
            <p:cNvSpPr/>
            <p:nvPr/>
          </p:nvSpPr>
          <p:spPr>
            <a:xfrm rot="0" flipV="1">
              <a:off x="1680" y="672"/>
              <a:ext cx="0" cy="672"/>
            </a:xfrm>
            <a:prstGeom prst="line"/>
            <a:noFill/>
            <a:ln w="9525" cap="flat" cmpd="sng">
              <a:solidFill>
                <a:schemeClr val="dk1">
                  <a:alpha val="100000"/>
                </a:schemeClr>
              </a:solidFill>
              <a:prstDash val="solid"/>
              <a:round/>
              <a:tailEnd type="triangle" w="med" len="med"/>
            </a:ln>
          </p:spPr>
        </p:sp>
        <p:sp>
          <p:nvSpPr>
            <p:cNvPr id="1048940" name=""/>
            <p:cNvSpPr/>
            <p:nvPr/>
          </p:nvSpPr>
          <p:spPr>
            <a:xfrm rot="0">
              <a:off x="3360" y="2688"/>
              <a:ext cx="672" cy="0"/>
            </a:xfrm>
            <a:prstGeom prst="line"/>
            <a:noFill/>
            <a:ln w="9525" cap="flat" cmpd="sng">
              <a:solidFill>
                <a:schemeClr val="dk1">
                  <a:alpha val="100000"/>
                </a:schemeClr>
              </a:solidFill>
              <a:prstDash val="solid"/>
              <a:round/>
              <a:tailEnd type="triangle" w="med" len="med"/>
            </a:ln>
          </p:spPr>
        </p:sp>
        <p:sp>
          <p:nvSpPr>
            <p:cNvPr id="1048941" name=""/>
            <p:cNvSpPr/>
            <p:nvPr/>
          </p:nvSpPr>
          <p:spPr>
            <a:xfrm rot="0">
              <a:off x="1584" y="1440"/>
              <a:ext cx="96" cy="0"/>
            </a:xfrm>
            <a:prstGeom prst="line"/>
            <a:noFill/>
            <a:ln w="9525" cap="flat" cmpd="sng">
              <a:solidFill>
                <a:schemeClr val="dk1">
                  <a:alpha val="100000"/>
                </a:schemeClr>
              </a:solidFill>
              <a:prstDash val="solid"/>
              <a:round/>
            </a:ln>
          </p:spPr>
        </p:sp>
        <p:sp>
          <p:nvSpPr>
            <p:cNvPr id="1048942" name=""/>
            <p:cNvSpPr/>
            <p:nvPr/>
          </p:nvSpPr>
          <p:spPr>
            <a:xfrm rot="0">
              <a:off x="1584" y="1104"/>
              <a:ext cx="96" cy="0"/>
            </a:xfrm>
            <a:prstGeom prst="line"/>
            <a:noFill/>
            <a:ln w="9525" cap="flat" cmpd="sng">
              <a:solidFill>
                <a:schemeClr val="dk1">
                  <a:alpha val="100000"/>
                </a:schemeClr>
              </a:solidFill>
              <a:prstDash val="solid"/>
              <a:round/>
            </a:ln>
          </p:spPr>
        </p:sp>
        <p:sp>
          <p:nvSpPr>
            <p:cNvPr id="1048943" name=""/>
            <p:cNvSpPr/>
            <p:nvPr/>
          </p:nvSpPr>
          <p:spPr>
            <a:xfrm rot="0">
              <a:off x="1584" y="1776"/>
              <a:ext cx="96" cy="0"/>
            </a:xfrm>
            <a:prstGeom prst="line"/>
            <a:noFill/>
            <a:ln w="9525" cap="flat" cmpd="sng">
              <a:solidFill>
                <a:schemeClr val="dk1">
                  <a:alpha val="100000"/>
                </a:schemeClr>
              </a:solidFill>
              <a:prstDash val="solid"/>
              <a:round/>
            </a:ln>
          </p:spPr>
        </p:sp>
        <p:sp>
          <p:nvSpPr>
            <p:cNvPr id="1048944" name=""/>
            <p:cNvSpPr/>
            <p:nvPr/>
          </p:nvSpPr>
          <p:spPr>
            <a:xfrm rot="0">
              <a:off x="1584" y="2064"/>
              <a:ext cx="96" cy="0"/>
            </a:xfrm>
            <a:prstGeom prst="line"/>
            <a:noFill/>
            <a:ln w="9525" cap="flat" cmpd="sng">
              <a:solidFill>
                <a:schemeClr val="dk1">
                  <a:alpha val="100000"/>
                </a:schemeClr>
              </a:solidFill>
              <a:prstDash val="solid"/>
              <a:round/>
            </a:ln>
          </p:spPr>
        </p:sp>
        <p:sp>
          <p:nvSpPr>
            <p:cNvPr id="1048945" name=""/>
            <p:cNvSpPr/>
            <p:nvPr/>
          </p:nvSpPr>
          <p:spPr>
            <a:xfrm rot="0">
              <a:off x="1584" y="2400"/>
              <a:ext cx="96" cy="0"/>
            </a:xfrm>
            <a:prstGeom prst="line"/>
            <a:noFill/>
            <a:ln w="9525" cap="flat" cmpd="sng">
              <a:solidFill>
                <a:schemeClr val="dk1">
                  <a:alpha val="100000"/>
                </a:schemeClr>
              </a:solidFill>
              <a:prstDash val="solid"/>
              <a:round/>
            </a:ln>
          </p:spPr>
        </p:sp>
        <p:sp>
          <p:nvSpPr>
            <p:cNvPr id="1048946" name=""/>
            <p:cNvSpPr/>
            <p:nvPr/>
          </p:nvSpPr>
          <p:spPr>
            <a:xfrm rot="0">
              <a:off x="1968" y="2688"/>
              <a:ext cx="0" cy="144"/>
            </a:xfrm>
            <a:prstGeom prst="line"/>
            <a:noFill/>
            <a:ln w="9525" cap="flat" cmpd="sng">
              <a:solidFill>
                <a:schemeClr val="dk1">
                  <a:alpha val="100000"/>
                </a:schemeClr>
              </a:solidFill>
              <a:prstDash val="solid"/>
              <a:round/>
            </a:ln>
          </p:spPr>
        </p:sp>
        <p:sp>
          <p:nvSpPr>
            <p:cNvPr id="1048947" name=""/>
            <p:cNvSpPr/>
            <p:nvPr/>
          </p:nvSpPr>
          <p:spPr>
            <a:xfrm rot="0">
              <a:off x="2352" y="2688"/>
              <a:ext cx="0" cy="144"/>
            </a:xfrm>
            <a:prstGeom prst="line"/>
            <a:noFill/>
            <a:ln w="9525" cap="flat" cmpd="sng">
              <a:solidFill>
                <a:schemeClr val="dk1">
                  <a:alpha val="100000"/>
                </a:schemeClr>
              </a:solidFill>
              <a:prstDash val="solid"/>
              <a:round/>
            </a:ln>
          </p:spPr>
        </p:sp>
        <p:sp>
          <p:nvSpPr>
            <p:cNvPr id="1048948" name=""/>
            <p:cNvSpPr/>
            <p:nvPr/>
          </p:nvSpPr>
          <p:spPr>
            <a:xfrm rot="0">
              <a:off x="2784" y="2688"/>
              <a:ext cx="0" cy="144"/>
            </a:xfrm>
            <a:prstGeom prst="line"/>
            <a:noFill/>
            <a:ln w="9525" cap="flat" cmpd="sng">
              <a:solidFill>
                <a:schemeClr val="dk1">
                  <a:alpha val="100000"/>
                </a:schemeClr>
              </a:solidFill>
              <a:prstDash val="solid"/>
              <a:round/>
            </a:ln>
          </p:spPr>
        </p:sp>
        <p:sp>
          <p:nvSpPr>
            <p:cNvPr id="1048949" name=""/>
            <p:cNvSpPr/>
            <p:nvPr/>
          </p:nvSpPr>
          <p:spPr>
            <a:xfrm rot="0">
              <a:off x="3168" y="2688"/>
              <a:ext cx="0" cy="144"/>
            </a:xfrm>
            <a:prstGeom prst="line"/>
            <a:noFill/>
            <a:ln w="9525" cap="flat" cmpd="sng">
              <a:solidFill>
                <a:schemeClr val="dk1">
                  <a:alpha val="100000"/>
                </a:schemeClr>
              </a:solidFill>
              <a:prstDash val="solid"/>
              <a:round/>
            </a:ln>
          </p:spPr>
        </p:sp>
        <p:sp>
          <p:nvSpPr>
            <p:cNvPr id="1048950" name=""/>
            <p:cNvSpPr/>
            <p:nvPr/>
          </p:nvSpPr>
          <p:spPr>
            <a:xfrm rot="0">
              <a:off x="3552" y="2688"/>
              <a:ext cx="0" cy="144"/>
            </a:xfrm>
            <a:prstGeom prst="line"/>
            <a:noFill/>
            <a:ln w="9525" cap="flat" cmpd="sng">
              <a:solidFill>
                <a:schemeClr val="dk1">
                  <a:alpha val="100000"/>
                </a:schemeClr>
              </a:solidFill>
              <a:prstDash val="solid"/>
              <a:round/>
            </a:ln>
          </p:spPr>
        </p:sp>
        <p:sp>
          <p:nvSpPr>
            <p:cNvPr id="1048951" name=""/>
            <p:cNvSpPr txBox="1"/>
            <p:nvPr/>
          </p:nvSpPr>
          <p:spPr>
            <a:xfrm rot="0">
              <a:off x="1200" y="960"/>
              <a:ext cx="384" cy="23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100</a:t>
              </a:r>
            </a:p>
          </p:txBody>
        </p:sp>
        <p:sp>
          <p:nvSpPr>
            <p:cNvPr id="1048952" name=""/>
            <p:cNvSpPr txBox="1"/>
            <p:nvPr/>
          </p:nvSpPr>
          <p:spPr>
            <a:xfrm rot="0">
              <a:off x="1248" y="1344"/>
              <a:ext cx="288" cy="23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80</a:t>
              </a:r>
            </a:p>
          </p:txBody>
        </p:sp>
        <p:sp>
          <p:nvSpPr>
            <p:cNvPr id="1048953" name=""/>
            <p:cNvSpPr txBox="1"/>
            <p:nvPr/>
          </p:nvSpPr>
          <p:spPr>
            <a:xfrm rot="0">
              <a:off x="1248" y="1680"/>
              <a:ext cx="288" cy="23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60</a:t>
              </a:r>
            </a:p>
          </p:txBody>
        </p:sp>
        <p:sp>
          <p:nvSpPr>
            <p:cNvPr id="1048954" name=""/>
            <p:cNvSpPr txBox="1"/>
            <p:nvPr/>
          </p:nvSpPr>
          <p:spPr>
            <a:xfrm rot="0">
              <a:off x="1248" y="1968"/>
              <a:ext cx="288" cy="23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40</a:t>
              </a:r>
            </a:p>
          </p:txBody>
        </p:sp>
        <p:sp>
          <p:nvSpPr>
            <p:cNvPr id="1048955" name=""/>
            <p:cNvSpPr txBox="1"/>
            <p:nvPr/>
          </p:nvSpPr>
          <p:spPr>
            <a:xfrm rot="0">
              <a:off x="1248" y="2304"/>
              <a:ext cx="288" cy="23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20</a:t>
              </a:r>
            </a:p>
          </p:txBody>
        </p:sp>
        <p:sp>
          <p:nvSpPr>
            <p:cNvPr id="1048956" name=""/>
            <p:cNvSpPr txBox="1"/>
            <p:nvPr/>
          </p:nvSpPr>
          <p:spPr>
            <a:xfrm rot="0">
              <a:off x="1296" y="2736"/>
              <a:ext cx="384" cy="23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-55</a:t>
              </a:r>
            </a:p>
          </p:txBody>
        </p:sp>
        <p:sp>
          <p:nvSpPr>
            <p:cNvPr id="1048957" name=""/>
            <p:cNvSpPr/>
            <p:nvPr/>
          </p:nvSpPr>
          <p:spPr>
            <a:xfrm rot="0" flipH="1">
              <a:off x="1344" y="2688"/>
              <a:ext cx="336" cy="0"/>
            </a:xfrm>
            <a:prstGeom prst="line"/>
            <a:noFill/>
            <a:ln w="9525" cap="flat" cmpd="sng">
              <a:solidFill>
                <a:schemeClr val="dk1">
                  <a:alpha val="100000"/>
                </a:schemeClr>
              </a:solidFill>
              <a:prstDash val="solid"/>
              <a:round/>
            </a:ln>
          </p:spPr>
        </p:sp>
        <p:sp>
          <p:nvSpPr>
            <p:cNvPr id="1048958" name=""/>
            <p:cNvSpPr/>
            <p:nvPr/>
          </p:nvSpPr>
          <p:spPr>
            <a:xfrm rot="0">
              <a:off x="1680" y="2688"/>
              <a:ext cx="0" cy="192"/>
            </a:xfrm>
            <a:prstGeom prst="line"/>
            <a:noFill/>
            <a:ln w="9525" cap="flat" cmpd="sng">
              <a:solidFill>
                <a:schemeClr val="dk1">
                  <a:alpha val="100000"/>
                </a:schemeClr>
              </a:solidFill>
              <a:prstDash val="solid"/>
              <a:round/>
            </a:ln>
          </p:spPr>
        </p:sp>
        <p:sp>
          <p:nvSpPr>
            <p:cNvPr id="1048959" name=""/>
            <p:cNvSpPr txBox="1"/>
            <p:nvPr/>
          </p:nvSpPr>
          <p:spPr>
            <a:xfrm rot="0">
              <a:off x="1728" y="2880"/>
              <a:ext cx="384" cy="23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-25</a:t>
              </a:r>
            </a:p>
          </p:txBody>
        </p:sp>
        <p:sp>
          <p:nvSpPr>
            <p:cNvPr id="1048960" name=""/>
            <p:cNvSpPr txBox="1"/>
            <p:nvPr/>
          </p:nvSpPr>
          <p:spPr>
            <a:xfrm rot="0">
              <a:off x="2256" y="2880"/>
              <a:ext cx="384" cy="23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0</a:t>
              </a:r>
            </a:p>
          </p:txBody>
        </p:sp>
        <p:sp>
          <p:nvSpPr>
            <p:cNvPr id="1048961" name=""/>
            <p:cNvSpPr txBox="1"/>
            <p:nvPr/>
          </p:nvSpPr>
          <p:spPr>
            <a:xfrm rot="0">
              <a:off x="2640" y="2889"/>
              <a:ext cx="384" cy="23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25</a:t>
              </a:r>
            </a:p>
          </p:txBody>
        </p:sp>
        <p:sp>
          <p:nvSpPr>
            <p:cNvPr id="1048962" name=""/>
            <p:cNvSpPr txBox="1"/>
            <p:nvPr/>
          </p:nvSpPr>
          <p:spPr>
            <a:xfrm rot="0">
              <a:off x="3024" y="2889"/>
              <a:ext cx="384" cy="23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50</a:t>
              </a:r>
            </a:p>
          </p:txBody>
        </p:sp>
        <p:sp>
          <p:nvSpPr>
            <p:cNvPr id="1048963" name=""/>
            <p:cNvSpPr txBox="1"/>
            <p:nvPr/>
          </p:nvSpPr>
          <p:spPr>
            <a:xfrm rot="0">
              <a:off x="3504" y="2889"/>
              <a:ext cx="384" cy="23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75</a:t>
              </a:r>
            </a:p>
          </p:txBody>
        </p:sp>
        <p:sp>
          <p:nvSpPr>
            <p:cNvPr id="1048964" name=""/>
            <p:cNvSpPr/>
            <p:nvPr/>
          </p:nvSpPr>
          <p:spPr>
            <a:xfrm rot="10800000">
              <a:off x="1825" y="1392"/>
              <a:ext cx="1968" cy="1238"/>
            </a:xfrm>
            <a:custGeom>
              <a:avLst/>
              <a:gdLst>
                <a:gd name="l" fmla="*/ 0 w 21600"/>
                <a:gd name="t" fmla="*/ 0 h 21427"/>
                <a:gd name="r" fmla="*/ 21600 w 21600"/>
                <a:gd name="b" fmla="*/ 21427 h 21427"/>
              </a:gdLst>
              <a:ahLst/>
              <a:rect l="l" t="t" r="r" b="b"/>
              <a:pathLst>
                <a:path w="21600" h="21427" fill="none">
                  <a:moveTo>
                    <a:pt x="2725" y="-1"/>
                  </a:moveTo>
                  <a:cubicBezTo>
                    <a:pt x="13513" y="1371"/>
                    <a:pt x="21600" y="10551"/>
                    <a:pt x="21600" y="21427"/>
                  </a:cubicBezTo>
                </a:path>
                <a:path w="21600" h="21427" stroke="0">
                  <a:moveTo>
                    <a:pt x="2725" y="-1"/>
                  </a:moveTo>
                  <a:cubicBezTo>
                    <a:pt x="13513" y="1371"/>
                    <a:pt x="21600" y="10551"/>
                    <a:pt x="21600" y="21427"/>
                  </a:cubicBezTo>
                  <a:lnTo>
                    <a:pt x="0" y="21427"/>
                  </a:lnTo>
                </a:path>
              </a:pathLst>
            </a:custGeom>
            <a:noFill/>
            <a:ln w="9525" cap="flat" cmpd="sng">
              <a:solidFill>
                <a:schemeClr val="dk1">
                  <a:alpha val="100000"/>
                </a:schemeClr>
              </a:solidFill>
              <a:prstDash val="solid"/>
              <a:round/>
            </a:ln>
          </p:spPr>
        </p:sp>
        <p:sp>
          <p:nvSpPr>
            <p:cNvPr id="1048965" name=""/>
            <p:cNvSpPr txBox="1"/>
            <p:nvPr/>
          </p:nvSpPr>
          <p:spPr>
            <a:xfrm rot="0">
              <a:off x="4080" y="2208"/>
              <a:ext cx="1248" cy="459"/>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altLang="en-US" lang="en-US"/>
                <a:t>T</a:t>
              </a:r>
              <a:r>
                <a:rPr altLang="en-US" baseline="-25000" lang="en-US"/>
                <a:t>A </a:t>
              </a:r>
              <a:r>
                <a:rPr altLang="en-US" lang="en-US"/>
                <a:t> ambient temp. in </a:t>
              </a:r>
              <a:r>
                <a:rPr altLang="en-US" baseline="30000" lang="en-US"/>
                <a:t>o</a:t>
              </a:r>
              <a:r>
                <a:rPr altLang="en-US" lang="en-US"/>
                <a:t>C</a:t>
              </a:r>
            </a:p>
          </p:txBody>
        </p:sp>
        <p:sp>
          <p:nvSpPr>
            <p:cNvPr id="1048966" name=""/>
            <p:cNvSpPr txBox="1"/>
            <p:nvPr/>
          </p:nvSpPr>
          <p:spPr>
            <a:xfrm rot="0">
              <a:off x="768" y="1536"/>
              <a:ext cx="480" cy="459"/>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altLang="en-US" lang="en-US"/>
                <a:t>I</a:t>
              </a:r>
              <a:r>
                <a:rPr altLang="en-US" baseline="-25000" lang="en-US"/>
                <a:t>b </a:t>
              </a:r>
              <a:r>
                <a:rPr altLang="en-US" lang="en-US"/>
                <a:t>in nA</a:t>
              </a:r>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1">
  <p:cSld>
    <p:spTree>
      <p:nvGrpSpPr>
        <p:cNvPr id="207" name=""/>
        <p:cNvGrpSpPr/>
        <p:nvPr/>
      </p:nvGrpSpPr>
      <p:grpSpPr>
        <a:xfrm rot="0">
          <a:off x="0" y="0"/>
          <a:ext cx="0" cy="0"/>
          <a:chOff x="0" y="0"/>
          <a:chExt cx="0" cy="0"/>
        </a:xfrm>
      </p:grpSpPr>
      <p:sp>
        <p:nvSpPr>
          <p:cNvPr id="1048967" name=""/>
          <p:cNvSpPr/>
          <p:nvPr>
            <p:ph type="title" sz="full" idx="0"/>
          </p:nvPr>
        </p:nvSpPr>
        <p:spPr>
          <a:xfrm rot="0">
            <a:off x="457200" y="533400"/>
            <a:ext cx="8229600" cy="6858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Input Offset current drift</a:t>
            </a:r>
          </a:p>
        </p:txBody>
      </p:sp>
      <p:sp>
        <p:nvSpPr>
          <p:cNvPr id="1048968" name=""/>
          <p:cNvSpPr/>
          <p:nvPr>
            <p:ph type="body" sz="half" idx="1"/>
          </p:nvPr>
        </p:nvSpPr>
        <p:spPr>
          <a:xfrm rot="0">
            <a:off x="457200" y="1524000"/>
            <a:ext cx="8153400" cy="1524000"/>
          </a:xfrm>
          <a:prstGeom prst="rect"/>
          <a:noFill/>
          <a:ln w="9525" cap="flat" cmpd="sng">
            <a:solidFill>
              <a:schemeClr val="dk1">
                <a:alpha val="100000"/>
              </a:schemeClr>
            </a:solidFill>
            <a:prstDash val="solid"/>
            <a:round/>
          </a:ln>
        </p:spPr>
        <p:txBody>
          <a:bodyPr anchor="t" bIns="45720" lIns="91440" rIns="91440" tIns="45720"/>
          <a:lstStyle>
            <a:lvl1pPr marL="342900">
              <a:lnSpc>
                <a:spcPct val="100000"/>
              </a:lnSpc>
              <a:spcBef>
                <a:spcPct val="20000"/>
              </a:spcBef>
              <a:spcAft>
                <a:spcPct val="0"/>
              </a:spcAft>
              <a:buClr>
                <a:schemeClr val="dk2"/>
              </a:buClr>
              <a:buFont typeface="Wingdings" pitchFamily="2" charset="2"/>
              <a:buChar char="n"/>
              <a:defRPr sz="2800">
                <a:solidFill>
                  <a:schemeClr val="dk1"/>
                </a:solidFill>
              </a:defRPr>
            </a:lvl1pPr>
            <a:lvl2pPr marL="742950">
              <a:lnSpc>
                <a:spcPct val="100000"/>
              </a:lnSpc>
              <a:spcBef>
                <a:spcPct val="20000"/>
              </a:spcBef>
              <a:spcAft>
                <a:spcPct val="0"/>
              </a:spcAft>
              <a:buClr>
                <a:schemeClr val="accent2"/>
              </a:buClr>
              <a:buFont typeface="Wingdings" pitchFamily="2" charset="2"/>
              <a:buChar char="¨"/>
              <a:defRPr sz="2400">
                <a:solidFill>
                  <a:schemeClr val="dk1"/>
                </a:solidFill>
              </a:defRPr>
            </a:lvl2pPr>
            <a:lvl3pPr marL="1143000">
              <a:lnSpc>
                <a:spcPct val="100000"/>
              </a:lnSpc>
              <a:spcBef>
                <a:spcPct val="20000"/>
              </a:spcBef>
              <a:spcAft>
                <a:spcPct val="0"/>
              </a:spcAft>
              <a:buClr>
                <a:schemeClr val="dk2"/>
              </a:buClr>
              <a:buFont typeface="Wingdings" pitchFamily="2" charset="2"/>
              <a:buChar char="n"/>
              <a:defRPr sz="2000">
                <a:solidFill>
                  <a:schemeClr val="dk1"/>
                </a:solidFill>
              </a:defRPr>
            </a:lvl3pPr>
            <a:lvl4pPr marL="1600200">
              <a:lnSpc>
                <a:spcPct val="100000"/>
              </a:lnSpc>
              <a:spcBef>
                <a:spcPct val="20000"/>
              </a:spcBef>
              <a:spcAft>
                <a:spcPct val="0"/>
              </a:spcAft>
              <a:buClr>
                <a:schemeClr val="accent2"/>
              </a:buClr>
              <a:buFont typeface="Wingdings" pitchFamily="2" charset="2"/>
              <a:buChar char="¨"/>
              <a:defRPr sz="1800">
                <a:solidFill>
                  <a:schemeClr val="dk1"/>
                </a:solidFill>
              </a:defRPr>
            </a:lvl4pPr>
            <a:lvl5pPr marL="2057400">
              <a:lnSpc>
                <a:spcPct val="100000"/>
              </a:lnSpc>
              <a:spcBef>
                <a:spcPct val="20000"/>
              </a:spcBef>
              <a:spcAft>
                <a:spcPct val="0"/>
              </a:spcAft>
              <a:buClr>
                <a:schemeClr val="dk2"/>
              </a:buClr>
              <a:buFont typeface="Wingdings" pitchFamily="2" charset="2"/>
              <a:buChar char="§"/>
              <a:defRPr sz="1800">
                <a:solidFill>
                  <a:schemeClr val="dk1"/>
                </a:solidFill>
              </a:defRPr>
            </a:lvl5pPr>
          </a:lstStyle>
          <a:p>
            <a:pPr eaLnBrk="1" hangingPunct="1" latinLnBrk="1" lvl="0">
              <a:lnSpc>
                <a:spcPct val="150000"/>
              </a:lnSpc>
              <a:buNone/>
            </a:pPr>
            <a:r>
              <a:rPr sz="2400"/>
              <a:t>It is defined as the average rate of change of input offset current per unit change in temperature</a:t>
            </a:r>
          </a:p>
        </p:txBody>
      </p:sp>
      <p:sp>
        <p:nvSpPr>
          <p:cNvPr id="1048969" name=""/>
          <p:cNvSpPr txBox="1"/>
          <p:nvPr/>
        </p:nvSpPr>
        <p:spPr>
          <a:xfrm rot="0">
            <a:off x="1371600" y="3733800"/>
            <a:ext cx="3938587" cy="36671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Thermal drift in input offset current =</a:t>
            </a:r>
          </a:p>
        </p:txBody>
      </p:sp>
      <p:pic>
        <p:nvPicPr>
          <p:cNvPr id="2097196" name=""/>
          <p:cNvPicPr>
            <a:picLocks/>
          </p:cNvPicPr>
          <p:nvPr>
            <p:ph sz="half" idx="2"/>
          </p:nvPr>
        </p:nvPicPr>
        <p:blipFill>
          <a:blip xmlns:r="http://schemas.openxmlformats.org/officeDocument/2006/relationships" r:embed="rId1"/>
          <a:srcRect l="0" t="0" r="0" b="0"/>
          <a:stretch>
            <a:fillRect/>
          </a:stretch>
        </p:blipFill>
        <p:spPr>
          <a:xfrm rot="0">
            <a:off x="5334000" y="3505200"/>
            <a:ext cx="830262" cy="954087"/>
          </a:xfrm>
          <a:prstGeom prst="rect"/>
          <a:noFill/>
          <a:ln>
            <a:noFill/>
          </a:ln>
        </p:spPr>
      </p:pic>
      <p:sp>
        <p:nvSpPr>
          <p:cNvPr id="1048970" name=""/>
          <p:cNvSpPr txBox="1"/>
          <p:nvPr/>
        </p:nvSpPr>
        <p:spPr>
          <a:xfrm rot="0">
            <a:off x="304800" y="4876800"/>
            <a:ext cx="8305800" cy="1616240"/>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lnSpc>
                <a:spcPct val="150000"/>
              </a:lnSpc>
              <a:spcBef>
                <a:spcPct val="50000"/>
              </a:spcBef>
            </a:pPr>
            <a:r>
              <a:rPr altLang="en-US" lang="en-US"/>
              <a:t>It is measured in </a:t>
            </a:r>
            <a:r>
              <a:rPr altLang="en-US" lang="en-US"/>
              <a:t>nA/</a:t>
            </a:r>
            <a:r>
              <a:rPr altLang="en-US" baseline="30000" lang="en-US"/>
              <a:t>o</a:t>
            </a:r>
            <a:r>
              <a:rPr altLang="en-US" lang="en-US"/>
              <a:t>C or </a:t>
            </a:r>
            <a:r>
              <a:rPr altLang="en-US" lang="en-US"/>
              <a:t>pA/</a:t>
            </a:r>
            <a:r>
              <a:rPr altLang="en-US" baseline="30000" lang="en-US"/>
              <a:t>o</a:t>
            </a:r>
            <a:r>
              <a:rPr altLang="en-US" lang="en-US"/>
              <a:t>c.  These parameters vary randomly with temperature.  i.e. they may be positive in one temperature range and negative in another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1">
  <p:cSld>
    <p:spTree>
      <p:nvGrpSpPr>
        <p:cNvPr id="208" name=""/>
        <p:cNvGrpSpPr/>
        <p:nvPr/>
      </p:nvGrpSpPr>
      <p:grpSpPr>
        <a:xfrm rot="0">
          <a:off x="0" y="0"/>
          <a:ext cx="0" cy="0"/>
          <a:chOff x="0" y="0"/>
          <a:chExt cx="0" cy="0"/>
        </a:xfrm>
      </p:grpSpPr>
      <p:sp>
        <p:nvSpPr>
          <p:cNvPr id="1048971" name=""/>
          <p:cNvSpPr/>
          <p:nvPr/>
        </p:nvSpPr>
        <p:spPr>
          <a:xfrm rot="0">
            <a:off x="2514600" y="2286000"/>
            <a:ext cx="0" cy="2133600"/>
          </a:xfrm>
          <a:prstGeom prst="line"/>
          <a:noFill/>
          <a:ln w="9525" cap="flat" cmpd="sng">
            <a:solidFill>
              <a:schemeClr val="dk1">
                <a:alpha val="100000"/>
              </a:schemeClr>
            </a:solidFill>
            <a:prstDash val="solid"/>
            <a:round/>
          </a:ln>
        </p:spPr>
      </p:sp>
      <p:sp>
        <p:nvSpPr>
          <p:cNvPr id="1048972" name=""/>
          <p:cNvSpPr/>
          <p:nvPr/>
        </p:nvSpPr>
        <p:spPr>
          <a:xfrm rot="0">
            <a:off x="2514600" y="4419600"/>
            <a:ext cx="2743200" cy="0"/>
          </a:xfrm>
          <a:prstGeom prst="line"/>
          <a:noFill/>
          <a:ln w="9525" cap="flat" cmpd="sng">
            <a:solidFill>
              <a:schemeClr val="dk1">
                <a:alpha val="100000"/>
              </a:schemeClr>
            </a:solidFill>
            <a:prstDash val="solid"/>
            <a:round/>
          </a:ln>
        </p:spPr>
      </p:sp>
      <p:sp>
        <p:nvSpPr>
          <p:cNvPr id="1048973" name=""/>
          <p:cNvSpPr/>
          <p:nvPr/>
        </p:nvSpPr>
        <p:spPr>
          <a:xfrm rot="0" flipV="1">
            <a:off x="2971800" y="2514600"/>
            <a:ext cx="2133600" cy="1143000"/>
          </a:xfrm>
          <a:prstGeom prst="line"/>
          <a:noFill/>
          <a:ln w="9525" cap="flat" cmpd="sng">
            <a:solidFill>
              <a:schemeClr val="dk1">
                <a:alpha val="100000"/>
              </a:schemeClr>
            </a:solidFill>
            <a:prstDash val="solid"/>
            <a:round/>
          </a:ln>
        </p:spPr>
      </p:sp>
      <p:sp>
        <p:nvSpPr>
          <p:cNvPr id="1048974" name=""/>
          <p:cNvSpPr/>
          <p:nvPr/>
        </p:nvSpPr>
        <p:spPr>
          <a:xfrm rot="0" flipV="1">
            <a:off x="2514600" y="1219200"/>
            <a:ext cx="0" cy="1066800"/>
          </a:xfrm>
          <a:prstGeom prst="line"/>
          <a:noFill/>
          <a:ln w="9525" cap="flat" cmpd="sng">
            <a:solidFill>
              <a:schemeClr val="dk1">
                <a:alpha val="100000"/>
              </a:schemeClr>
            </a:solidFill>
            <a:prstDash val="solid"/>
            <a:round/>
            <a:tailEnd type="triangle" w="med" len="med"/>
          </a:ln>
        </p:spPr>
      </p:sp>
      <p:sp>
        <p:nvSpPr>
          <p:cNvPr id="1048975" name=""/>
          <p:cNvSpPr/>
          <p:nvPr/>
        </p:nvSpPr>
        <p:spPr>
          <a:xfrm rot="0">
            <a:off x="5181600" y="4419600"/>
            <a:ext cx="1066800" cy="0"/>
          </a:xfrm>
          <a:prstGeom prst="line"/>
          <a:noFill/>
          <a:ln w="9525" cap="flat" cmpd="sng">
            <a:solidFill>
              <a:schemeClr val="dk1">
                <a:alpha val="100000"/>
              </a:schemeClr>
            </a:solidFill>
            <a:prstDash val="solid"/>
            <a:round/>
            <a:tailEnd type="triangle" w="med" len="med"/>
          </a:ln>
        </p:spPr>
      </p:sp>
      <p:sp>
        <p:nvSpPr>
          <p:cNvPr id="1048976" name=""/>
          <p:cNvSpPr/>
          <p:nvPr/>
        </p:nvSpPr>
        <p:spPr>
          <a:xfrm rot="0">
            <a:off x="2514600" y="2971800"/>
            <a:ext cx="2971800" cy="0"/>
          </a:xfrm>
          <a:prstGeom prst="line"/>
          <a:noFill/>
          <a:ln w="9525" cap="flat" cmpd="sng">
            <a:solidFill>
              <a:schemeClr val="dk1">
                <a:alpha val="100000"/>
              </a:schemeClr>
            </a:solidFill>
            <a:prstDash val="dash"/>
            <a:round/>
          </a:ln>
        </p:spPr>
      </p:sp>
      <p:sp>
        <p:nvSpPr>
          <p:cNvPr id="1048977" name=""/>
          <p:cNvSpPr/>
          <p:nvPr/>
        </p:nvSpPr>
        <p:spPr>
          <a:xfrm rot="0">
            <a:off x="4267200" y="2971800"/>
            <a:ext cx="0" cy="1447800"/>
          </a:xfrm>
          <a:prstGeom prst="line"/>
          <a:noFill/>
          <a:ln w="9525" cap="flat" cmpd="sng">
            <a:solidFill>
              <a:schemeClr val="dk1">
                <a:alpha val="100000"/>
              </a:schemeClr>
            </a:solidFill>
            <a:prstDash val="dash"/>
            <a:round/>
          </a:ln>
        </p:spPr>
      </p:sp>
      <p:sp>
        <p:nvSpPr>
          <p:cNvPr id="1048978" name=""/>
          <p:cNvSpPr/>
          <p:nvPr/>
        </p:nvSpPr>
        <p:spPr>
          <a:xfrm rot="0">
            <a:off x="2362200" y="2438400"/>
            <a:ext cx="152400" cy="0"/>
          </a:xfrm>
          <a:prstGeom prst="line"/>
          <a:noFill/>
          <a:ln w="9525" cap="flat" cmpd="sng">
            <a:solidFill>
              <a:schemeClr val="dk1">
                <a:alpha val="100000"/>
              </a:schemeClr>
            </a:solidFill>
            <a:prstDash val="solid"/>
            <a:round/>
          </a:ln>
        </p:spPr>
      </p:sp>
      <p:sp>
        <p:nvSpPr>
          <p:cNvPr id="1048979" name=""/>
          <p:cNvSpPr/>
          <p:nvPr/>
        </p:nvSpPr>
        <p:spPr>
          <a:xfrm rot="0">
            <a:off x="2362200" y="1905000"/>
            <a:ext cx="152400" cy="0"/>
          </a:xfrm>
          <a:prstGeom prst="line"/>
          <a:noFill/>
          <a:ln w="9525" cap="flat" cmpd="sng">
            <a:solidFill>
              <a:schemeClr val="dk1">
                <a:alpha val="100000"/>
              </a:schemeClr>
            </a:solidFill>
            <a:prstDash val="solid"/>
            <a:round/>
          </a:ln>
        </p:spPr>
      </p:sp>
      <p:sp>
        <p:nvSpPr>
          <p:cNvPr id="1048980" name=""/>
          <p:cNvSpPr/>
          <p:nvPr/>
        </p:nvSpPr>
        <p:spPr>
          <a:xfrm rot="0">
            <a:off x="2362200" y="2971800"/>
            <a:ext cx="152400" cy="0"/>
          </a:xfrm>
          <a:prstGeom prst="line"/>
          <a:noFill/>
          <a:ln w="9525" cap="flat" cmpd="sng">
            <a:solidFill>
              <a:schemeClr val="dk1">
                <a:alpha val="100000"/>
              </a:schemeClr>
            </a:solidFill>
            <a:prstDash val="solid"/>
            <a:round/>
          </a:ln>
        </p:spPr>
      </p:sp>
      <p:sp>
        <p:nvSpPr>
          <p:cNvPr id="1048981" name=""/>
          <p:cNvSpPr/>
          <p:nvPr/>
        </p:nvSpPr>
        <p:spPr>
          <a:xfrm rot="0">
            <a:off x="2362200" y="3429000"/>
            <a:ext cx="152400" cy="0"/>
          </a:xfrm>
          <a:prstGeom prst="line"/>
          <a:noFill/>
          <a:ln w="9525" cap="flat" cmpd="sng">
            <a:solidFill>
              <a:schemeClr val="dk1">
                <a:alpha val="100000"/>
              </a:schemeClr>
            </a:solidFill>
            <a:prstDash val="solid"/>
            <a:round/>
          </a:ln>
        </p:spPr>
      </p:sp>
      <p:sp>
        <p:nvSpPr>
          <p:cNvPr id="1048982" name=""/>
          <p:cNvSpPr/>
          <p:nvPr/>
        </p:nvSpPr>
        <p:spPr>
          <a:xfrm rot="0">
            <a:off x="2362200" y="3962400"/>
            <a:ext cx="152400" cy="0"/>
          </a:xfrm>
          <a:prstGeom prst="line"/>
          <a:noFill/>
          <a:ln w="9525" cap="flat" cmpd="sng">
            <a:solidFill>
              <a:schemeClr val="dk1">
                <a:alpha val="100000"/>
              </a:schemeClr>
            </a:solidFill>
            <a:prstDash val="solid"/>
            <a:round/>
          </a:ln>
        </p:spPr>
      </p:sp>
      <p:sp>
        <p:nvSpPr>
          <p:cNvPr id="1048983" name=""/>
          <p:cNvSpPr/>
          <p:nvPr/>
        </p:nvSpPr>
        <p:spPr>
          <a:xfrm rot="0">
            <a:off x="2971800" y="4419600"/>
            <a:ext cx="0" cy="228600"/>
          </a:xfrm>
          <a:prstGeom prst="line"/>
          <a:noFill/>
          <a:ln w="9525" cap="flat" cmpd="sng">
            <a:solidFill>
              <a:schemeClr val="dk1">
                <a:alpha val="100000"/>
              </a:schemeClr>
            </a:solidFill>
            <a:prstDash val="solid"/>
            <a:round/>
          </a:ln>
        </p:spPr>
      </p:sp>
      <p:sp>
        <p:nvSpPr>
          <p:cNvPr id="1048984" name=""/>
          <p:cNvSpPr/>
          <p:nvPr/>
        </p:nvSpPr>
        <p:spPr>
          <a:xfrm rot="0">
            <a:off x="3581400" y="4419600"/>
            <a:ext cx="0" cy="228600"/>
          </a:xfrm>
          <a:prstGeom prst="line"/>
          <a:noFill/>
          <a:ln w="9525" cap="flat" cmpd="sng">
            <a:solidFill>
              <a:schemeClr val="dk1">
                <a:alpha val="100000"/>
              </a:schemeClr>
            </a:solidFill>
            <a:prstDash val="solid"/>
            <a:round/>
          </a:ln>
        </p:spPr>
      </p:sp>
      <p:sp>
        <p:nvSpPr>
          <p:cNvPr id="1048985" name=""/>
          <p:cNvSpPr/>
          <p:nvPr/>
        </p:nvSpPr>
        <p:spPr>
          <a:xfrm rot="0">
            <a:off x="4267200" y="4419600"/>
            <a:ext cx="0" cy="228600"/>
          </a:xfrm>
          <a:prstGeom prst="line"/>
          <a:noFill/>
          <a:ln w="9525" cap="flat" cmpd="sng">
            <a:solidFill>
              <a:schemeClr val="dk1">
                <a:alpha val="100000"/>
              </a:schemeClr>
            </a:solidFill>
            <a:prstDash val="solid"/>
            <a:round/>
          </a:ln>
        </p:spPr>
      </p:sp>
      <p:sp>
        <p:nvSpPr>
          <p:cNvPr id="1048986" name=""/>
          <p:cNvSpPr/>
          <p:nvPr/>
        </p:nvSpPr>
        <p:spPr>
          <a:xfrm rot="0">
            <a:off x="4876800" y="4419600"/>
            <a:ext cx="0" cy="228600"/>
          </a:xfrm>
          <a:prstGeom prst="line"/>
          <a:noFill/>
          <a:ln w="9525" cap="flat" cmpd="sng">
            <a:solidFill>
              <a:schemeClr val="dk1">
                <a:alpha val="100000"/>
              </a:schemeClr>
            </a:solidFill>
            <a:prstDash val="solid"/>
            <a:round/>
          </a:ln>
        </p:spPr>
      </p:sp>
      <p:sp>
        <p:nvSpPr>
          <p:cNvPr id="1048987" name=""/>
          <p:cNvSpPr/>
          <p:nvPr/>
        </p:nvSpPr>
        <p:spPr>
          <a:xfrm rot="0">
            <a:off x="5486400" y="4419600"/>
            <a:ext cx="0" cy="228600"/>
          </a:xfrm>
          <a:prstGeom prst="line"/>
          <a:noFill/>
          <a:ln w="9525" cap="flat" cmpd="sng">
            <a:solidFill>
              <a:schemeClr val="dk1">
                <a:alpha val="100000"/>
              </a:schemeClr>
            </a:solidFill>
            <a:prstDash val="solid"/>
            <a:round/>
          </a:ln>
        </p:spPr>
      </p:sp>
      <p:sp>
        <p:nvSpPr>
          <p:cNvPr id="1048988" name=""/>
          <p:cNvSpPr txBox="1"/>
          <p:nvPr/>
        </p:nvSpPr>
        <p:spPr>
          <a:xfrm rot="0">
            <a:off x="1905000" y="1676400"/>
            <a:ext cx="457200" cy="36671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2</a:t>
            </a:r>
          </a:p>
        </p:txBody>
      </p:sp>
      <p:sp>
        <p:nvSpPr>
          <p:cNvPr id="1048989" name=""/>
          <p:cNvSpPr txBox="1"/>
          <p:nvPr/>
        </p:nvSpPr>
        <p:spPr>
          <a:xfrm rot="0">
            <a:off x="1905000" y="2286000"/>
            <a:ext cx="457200" cy="36671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1</a:t>
            </a:r>
          </a:p>
        </p:txBody>
      </p:sp>
      <p:sp>
        <p:nvSpPr>
          <p:cNvPr id="1048990" name=""/>
          <p:cNvSpPr txBox="1"/>
          <p:nvPr/>
        </p:nvSpPr>
        <p:spPr>
          <a:xfrm rot="0">
            <a:off x="1905000" y="2819400"/>
            <a:ext cx="457200" cy="36671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0</a:t>
            </a:r>
          </a:p>
        </p:txBody>
      </p:sp>
      <p:sp>
        <p:nvSpPr>
          <p:cNvPr id="1048991" name=""/>
          <p:cNvSpPr txBox="1"/>
          <p:nvPr/>
        </p:nvSpPr>
        <p:spPr>
          <a:xfrm rot="0">
            <a:off x="1828800" y="3276600"/>
            <a:ext cx="457200" cy="36671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-1</a:t>
            </a:r>
          </a:p>
        </p:txBody>
      </p:sp>
      <p:sp>
        <p:nvSpPr>
          <p:cNvPr id="1048992" name=""/>
          <p:cNvSpPr txBox="1"/>
          <p:nvPr/>
        </p:nvSpPr>
        <p:spPr>
          <a:xfrm rot="0">
            <a:off x="1828800" y="3810000"/>
            <a:ext cx="457200" cy="36671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-2</a:t>
            </a:r>
          </a:p>
        </p:txBody>
      </p:sp>
      <p:sp>
        <p:nvSpPr>
          <p:cNvPr id="1048993" name=""/>
          <p:cNvSpPr txBox="1"/>
          <p:nvPr/>
        </p:nvSpPr>
        <p:spPr>
          <a:xfrm rot="0">
            <a:off x="6324600" y="4038600"/>
            <a:ext cx="1905000" cy="728243"/>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altLang="en-US" lang="en-US"/>
              <a:t>T</a:t>
            </a:r>
            <a:r>
              <a:rPr altLang="en-US" baseline="-25000" lang="en-US"/>
              <a:t>A </a:t>
            </a:r>
            <a:r>
              <a:rPr altLang="en-US" lang="en-US"/>
              <a:t>, ambient temp in </a:t>
            </a:r>
            <a:r>
              <a:rPr altLang="en-US" baseline="30000" lang="en-US"/>
              <a:t>o</a:t>
            </a:r>
            <a:r>
              <a:rPr altLang="en-US" lang="en-US"/>
              <a:t>c</a:t>
            </a:r>
          </a:p>
        </p:txBody>
      </p:sp>
      <p:sp>
        <p:nvSpPr>
          <p:cNvPr id="1048994" name=""/>
          <p:cNvSpPr txBox="1"/>
          <p:nvPr/>
        </p:nvSpPr>
        <p:spPr>
          <a:xfrm rot="0">
            <a:off x="2667000" y="4648200"/>
            <a:ext cx="609600" cy="36671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-25</a:t>
            </a:r>
          </a:p>
        </p:txBody>
      </p:sp>
      <p:sp>
        <p:nvSpPr>
          <p:cNvPr id="1048995" name=""/>
          <p:cNvSpPr txBox="1"/>
          <p:nvPr/>
        </p:nvSpPr>
        <p:spPr>
          <a:xfrm rot="0">
            <a:off x="3429000" y="4662487"/>
            <a:ext cx="609600" cy="36671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0</a:t>
            </a:r>
          </a:p>
        </p:txBody>
      </p:sp>
      <p:sp>
        <p:nvSpPr>
          <p:cNvPr id="1048996" name=""/>
          <p:cNvSpPr txBox="1"/>
          <p:nvPr/>
        </p:nvSpPr>
        <p:spPr>
          <a:xfrm rot="0">
            <a:off x="3962400" y="4648200"/>
            <a:ext cx="609600" cy="36671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25</a:t>
            </a:r>
          </a:p>
        </p:txBody>
      </p:sp>
      <p:sp>
        <p:nvSpPr>
          <p:cNvPr id="1048997" name=""/>
          <p:cNvSpPr txBox="1"/>
          <p:nvPr/>
        </p:nvSpPr>
        <p:spPr>
          <a:xfrm rot="0">
            <a:off x="4648200" y="4648200"/>
            <a:ext cx="609600" cy="36671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50</a:t>
            </a:r>
          </a:p>
        </p:txBody>
      </p:sp>
      <p:sp>
        <p:nvSpPr>
          <p:cNvPr id="1048998" name=""/>
          <p:cNvSpPr txBox="1"/>
          <p:nvPr/>
        </p:nvSpPr>
        <p:spPr>
          <a:xfrm rot="0">
            <a:off x="5257800" y="4648200"/>
            <a:ext cx="609600" cy="36671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75</a:t>
            </a:r>
          </a:p>
        </p:txBody>
      </p:sp>
      <p:sp>
        <p:nvSpPr>
          <p:cNvPr id="1048999" name=""/>
          <p:cNvSpPr txBox="1"/>
          <p:nvPr/>
        </p:nvSpPr>
        <p:spPr>
          <a:xfrm rot="0">
            <a:off x="1905000" y="4495800"/>
            <a:ext cx="609600" cy="36671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-55</a:t>
            </a:r>
          </a:p>
        </p:txBody>
      </p:sp>
      <p:sp>
        <p:nvSpPr>
          <p:cNvPr id="1049000" name=""/>
          <p:cNvSpPr/>
          <p:nvPr/>
        </p:nvSpPr>
        <p:spPr>
          <a:xfrm rot="0" flipH="1">
            <a:off x="1981200" y="4419600"/>
            <a:ext cx="533400" cy="0"/>
          </a:xfrm>
          <a:prstGeom prst="line"/>
          <a:noFill/>
          <a:ln w="9525" cap="flat" cmpd="sng">
            <a:solidFill>
              <a:schemeClr val="dk1">
                <a:alpha val="100000"/>
              </a:schemeClr>
            </a:solidFill>
            <a:prstDash val="solid"/>
            <a:round/>
          </a:ln>
        </p:spPr>
      </p:sp>
      <p:sp>
        <p:nvSpPr>
          <p:cNvPr id="1049001" name=""/>
          <p:cNvSpPr/>
          <p:nvPr/>
        </p:nvSpPr>
        <p:spPr>
          <a:xfrm rot="0">
            <a:off x="2514600" y="4419600"/>
            <a:ext cx="0" cy="304800"/>
          </a:xfrm>
          <a:prstGeom prst="line"/>
          <a:noFill/>
          <a:ln w="9525" cap="flat" cmpd="sng">
            <a:solidFill>
              <a:schemeClr val="dk1">
                <a:alpha val="100000"/>
              </a:schemeClr>
            </a:solidFill>
            <a:prstDash val="solid"/>
            <a:round/>
          </a:ln>
        </p:spPr>
      </p:sp>
      <p:sp>
        <p:nvSpPr>
          <p:cNvPr id="1049002" name=""/>
          <p:cNvSpPr txBox="1"/>
          <p:nvPr/>
        </p:nvSpPr>
        <p:spPr>
          <a:xfrm rot="0">
            <a:off x="3429000" y="1600200"/>
            <a:ext cx="2057400" cy="641350"/>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t>Slope can be of either polarities</a:t>
            </a:r>
          </a:p>
        </p:txBody>
      </p:sp>
      <p:sp>
        <p:nvSpPr>
          <p:cNvPr id="1049003" name=""/>
          <p:cNvSpPr txBox="1"/>
          <p:nvPr/>
        </p:nvSpPr>
        <p:spPr>
          <a:xfrm rot="0">
            <a:off x="914400" y="2133600"/>
            <a:ext cx="762000" cy="728243"/>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altLang="en-US" lang="en-US"/>
              <a:t>I</a:t>
            </a:r>
            <a:r>
              <a:rPr altLang="en-US" baseline="-25000" lang="en-US"/>
              <a:t>ios </a:t>
            </a:r>
            <a:r>
              <a:rPr altLang="en-US" lang="en-US"/>
              <a:t> in nA</a:t>
            </a:r>
          </a:p>
        </p:txBody>
      </p:sp>
      <p:sp>
        <p:nvSpPr>
          <p:cNvPr id="1049004" name=""/>
          <p:cNvSpPr txBox="1"/>
          <p:nvPr/>
        </p:nvSpPr>
        <p:spPr>
          <a:xfrm rot="0">
            <a:off x="3048000" y="533400"/>
            <a:ext cx="2971800" cy="376237"/>
          </a:xfrm>
          <a:prstGeom prst="rect"/>
          <a:noFill/>
          <a:ln w="9525" cap="flat" cmpd="sng">
            <a:solidFill>
              <a:schemeClr val="dk1">
                <a:alpha val="100000"/>
              </a:schemeClr>
            </a:solidFill>
            <a:prstDash val="solid"/>
            <a:round/>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b="1"/>
              <a:t>Input Offset current Drift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1">
  <p:cSld>
    <p:spTree>
      <p:nvGrpSpPr>
        <p:cNvPr id="209" name=""/>
        <p:cNvGrpSpPr/>
        <p:nvPr/>
      </p:nvGrpSpPr>
      <p:grpSpPr>
        <a:xfrm rot="0">
          <a:off x="0" y="0"/>
          <a:ext cx="0" cy="0"/>
          <a:chOff x="0" y="0"/>
          <a:chExt cx="0" cy="0"/>
        </a:xfrm>
      </p:grpSpPr>
      <p:sp>
        <p:nvSpPr>
          <p:cNvPr id="1049005" name=""/>
          <p:cNvSpPr/>
          <p:nvPr>
            <p:ph type="title" sz="full" idx="0"/>
          </p:nvPr>
        </p:nvSpPr>
        <p:spPr>
          <a:xfrm rot="0">
            <a:off x="457200" y="457200"/>
            <a:ext cx="8229600" cy="1371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lnSpc>
                <a:spcPct val="150000"/>
              </a:lnSpc>
            </a:pPr>
            <a:r>
              <a:rPr b="1" sz="2800"/>
              <a:t>AC Characteristics</a:t>
            </a:r>
            <a:br/>
            <a:r>
              <a:rPr b="1" sz="2800"/>
              <a:t>Frequency Response</a:t>
            </a:r>
          </a:p>
        </p:txBody>
      </p:sp>
      <p:sp>
        <p:nvSpPr>
          <p:cNvPr id="1049006" name=""/>
          <p:cNvSpPr/>
          <p:nvPr>
            <p:ph type="body" sz="full" idx="1"/>
          </p:nvPr>
        </p:nvSpPr>
        <p:spPr>
          <a:xfrm rot="0">
            <a:off x="457200" y="1981200"/>
            <a:ext cx="8229600" cy="1676400"/>
          </a:xfrm>
          <a:prstGeom prst="rect"/>
          <a:noFill/>
          <a:ln w="9525" cap="flat" cmpd="sng">
            <a:solidFill>
              <a:schemeClr val="dk1">
                <a:alpha val="100000"/>
              </a:schemeClr>
            </a:solidFill>
            <a:prstDash val="solid"/>
            <a:round/>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buNone/>
            </a:pPr>
            <a:r>
              <a:rPr sz="2000"/>
              <a:t>Ideally, an op-amp should have an infinite bandwidth but practically op-amp gain decreases at higher frequencies.  Such a gain reduction with respect to frequency is called as roll off.</a:t>
            </a:r>
          </a:p>
        </p:txBody>
      </p:sp>
      <p:sp>
        <p:nvSpPr>
          <p:cNvPr id="1049007" name=""/>
          <p:cNvSpPr txBox="1"/>
          <p:nvPr/>
        </p:nvSpPr>
        <p:spPr>
          <a:xfrm rot="0">
            <a:off x="533400" y="4038600"/>
            <a:ext cx="8229600" cy="1979028"/>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lnSpc>
                <a:spcPct val="150000"/>
              </a:lnSpc>
              <a:spcBef>
                <a:spcPct val="50000"/>
              </a:spcBef>
            </a:pPr>
            <a:r>
              <a:rPr sz="2400"/>
              <a:t>The plot showing the variations in magnitude and phase angle of the gain due to the change in frequency is called </a:t>
            </a:r>
            <a:r>
              <a:rPr b="1" sz="2400" i="1"/>
              <a:t>frequency response</a:t>
            </a:r>
            <a:r>
              <a:rPr sz="2400"/>
              <a:t> of the op-amp</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1">
  <p:cSld>
    <p:spTree>
      <p:nvGrpSpPr>
        <p:cNvPr id="210" name=""/>
        <p:cNvGrpSpPr/>
        <p:nvPr/>
      </p:nvGrpSpPr>
      <p:grpSpPr>
        <a:xfrm rot="0">
          <a:off x="0" y="0"/>
          <a:ext cx="0" cy="0"/>
          <a:chOff x="0" y="0"/>
          <a:chExt cx="0" cy="0"/>
        </a:xfrm>
      </p:grpSpPr>
      <p:sp>
        <p:nvSpPr>
          <p:cNvPr id="1049008" name=""/>
          <p:cNvSpPr/>
          <p:nvPr>
            <p:ph type="body" sz="full" idx="1"/>
          </p:nvPr>
        </p:nvSpPr>
        <p:spPr>
          <a:xfrm rot="0">
            <a:off x="457200" y="457200"/>
            <a:ext cx="8229600" cy="1752600"/>
          </a:xfrm>
          <a:prstGeom prst="rect"/>
          <a:noFill/>
          <a:ln w="9525" cap="flat" cmpd="sng">
            <a:solidFill>
              <a:schemeClr val="dk1">
                <a:alpha val="100000"/>
              </a:schemeClr>
            </a:solidFill>
            <a:prstDash val="solid"/>
            <a:round/>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buNone/>
            </a:pPr>
            <a:r>
              <a:rPr sz="2400"/>
              <a:t>When the gain in decibels, phase angle in degrees are plotted against logarithmic scale of frequency, the plot is called </a:t>
            </a:r>
            <a:r>
              <a:rPr b="1" sz="2400" i="1"/>
              <a:t>Bode Plot</a:t>
            </a:r>
          </a:p>
        </p:txBody>
      </p:sp>
      <p:sp>
        <p:nvSpPr>
          <p:cNvPr id="1049009" name=""/>
          <p:cNvSpPr/>
          <p:nvPr/>
        </p:nvSpPr>
        <p:spPr>
          <a:xfrm rot="0">
            <a:off x="609600" y="2971800"/>
            <a:ext cx="8229600" cy="2514600"/>
          </a:xfrm>
          <a:prstGeom prst="rect"/>
          <a:noFill/>
          <a:ln w="9525" cap="flat" cmpd="sng">
            <a:solidFill>
              <a:schemeClr val="dk1">
                <a:alpha val="100000"/>
              </a:schemeClr>
            </a:solidFill>
            <a:prstDash val="solid"/>
            <a:round/>
          </a:ln>
        </p:spPr>
        <p:txBody>
          <a:bodyPr bIns="45720" lIns="91440" rIns="91440" tIns="45720"/>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eaLnBrk="1" hangingPunct="1" indent="-342900" latinLnBrk="1" lvl="0" marL="342900">
              <a:lnSpc>
                <a:spcPct val="150000"/>
              </a:lnSpc>
              <a:spcBef>
                <a:spcPct val="20000"/>
              </a:spcBef>
              <a:buClr>
                <a:schemeClr val="dk2"/>
              </a:buClr>
              <a:buSzPct val="75000"/>
              <a:buFont typeface="Wingdings" pitchFamily="2" charset="2"/>
              <a:buNone/>
            </a:pPr>
            <a:r>
              <a:rPr sz="2400"/>
              <a:t>The manner in which the gain of the op-amp changes with variation in frequency is known as the </a:t>
            </a:r>
            <a:r>
              <a:rPr sz="2400" i="1"/>
              <a:t>magnitude plot</a:t>
            </a:r>
            <a:r>
              <a:rPr sz="2400"/>
              <a:t>.</a:t>
            </a:r>
          </a:p>
          <a:p>
            <a:pPr eaLnBrk="1" hangingPunct="1" indent="-342900" latinLnBrk="1" lvl="0" marL="342900">
              <a:lnSpc>
                <a:spcPct val="150000"/>
              </a:lnSpc>
              <a:spcBef>
                <a:spcPct val="20000"/>
              </a:spcBef>
              <a:buClr>
                <a:schemeClr val="dk2"/>
              </a:buClr>
              <a:buSzPct val="75000"/>
              <a:buFont typeface="Wingdings" pitchFamily="2" charset="2"/>
              <a:buNone/>
            </a:pPr>
            <a:r>
              <a:rPr sz="2400"/>
              <a:t>The manner in which the phase shift changes with variation in frequency is known as the </a:t>
            </a:r>
            <a:r>
              <a:rPr sz="2400" i="1"/>
              <a:t>phase-angle plot</a:t>
            </a:r>
            <a:r>
              <a:rPr sz="2400"/>
              <a:t>.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1">
  <p:cSld>
    <p:spTree>
      <p:nvGrpSpPr>
        <p:cNvPr id="211" name=""/>
        <p:cNvGrpSpPr/>
        <p:nvPr/>
      </p:nvGrpSpPr>
      <p:grpSpPr>
        <a:xfrm rot="0">
          <a:off x="0" y="0"/>
          <a:ext cx="0" cy="0"/>
          <a:chOff x="0" y="0"/>
          <a:chExt cx="0" cy="0"/>
        </a:xfrm>
      </p:grpSpPr>
      <p:sp>
        <p:nvSpPr>
          <p:cNvPr id="1049010" name=""/>
          <p:cNvSpPr/>
          <p:nvPr>
            <p:ph type="title" sz="full" idx="0"/>
          </p:nvPr>
        </p:nvSpPr>
        <p:spPr>
          <a:xfrm rot="0">
            <a:off x="457200" y="457200"/>
            <a:ext cx="8229600" cy="1371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Obtaining the frequency response</a:t>
            </a:r>
          </a:p>
        </p:txBody>
      </p:sp>
      <p:sp>
        <p:nvSpPr>
          <p:cNvPr id="1049011" name=""/>
          <p:cNvSpPr/>
          <p:nvPr>
            <p:ph type="body" sz="half" idx="1"/>
          </p:nvPr>
        </p:nvSpPr>
        <p:spPr>
          <a:xfrm rot="0">
            <a:off x="457200" y="1981200"/>
            <a:ext cx="8153400" cy="1447800"/>
          </a:xfrm>
          <a:prstGeom prst="rect"/>
          <a:noFill/>
          <a:ln>
            <a:noFill/>
          </a:ln>
        </p:spPr>
        <p:txBody>
          <a:bodyPr anchor="t" bIns="45720" lIns="91440" rIns="91440" tIns="45720"/>
          <a:lstStyle>
            <a:lvl1pPr marL="342900">
              <a:lnSpc>
                <a:spcPct val="100000"/>
              </a:lnSpc>
              <a:spcBef>
                <a:spcPct val="20000"/>
              </a:spcBef>
              <a:spcAft>
                <a:spcPct val="0"/>
              </a:spcAft>
              <a:buClr>
                <a:schemeClr val="dk2"/>
              </a:buClr>
              <a:buFont typeface="Wingdings" pitchFamily="2" charset="2"/>
              <a:buChar char="n"/>
              <a:defRPr sz="2800">
                <a:solidFill>
                  <a:schemeClr val="dk1"/>
                </a:solidFill>
              </a:defRPr>
            </a:lvl1pPr>
            <a:lvl2pPr marL="742950">
              <a:lnSpc>
                <a:spcPct val="100000"/>
              </a:lnSpc>
              <a:spcBef>
                <a:spcPct val="20000"/>
              </a:spcBef>
              <a:spcAft>
                <a:spcPct val="0"/>
              </a:spcAft>
              <a:buClr>
                <a:schemeClr val="accent2"/>
              </a:buClr>
              <a:buFont typeface="Wingdings" pitchFamily="2" charset="2"/>
              <a:buChar char="¨"/>
              <a:defRPr sz="2400">
                <a:solidFill>
                  <a:schemeClr val="dk1"/>
                </a:solidFill>
              </a:defRPr>
            </a:lvl2pPr>
            <a:lvl3pPr marL="1143000">
              <a:lnSpc>
                <a:spcPct val="100000"/>
              </a:lnSpc>
              <a:spcBef>
                <a:spcPct val="20000"/>
              </a:spcBef>
              <a:spcAft>
                <a:spcPct val="0"/>
              </a:spcAft>
              <a:buClr>
                <a:schemeClr val="dk2"/>
              </a:buClr>
              <a:buFont typeface="Wingdings" pitchFamily="2" charset="2"/>
              <a:buChar char="n"/>
              <a:defRPr sz="2000">
                <a:solidFill>
                  <a:schemeClr val="dk1"/>
                </a:solidFill>
              </a:defRPr>
            </a:lvl3pPr>
            <a:lvl4pPr marL="1600200">
              <a:lnSpc>
                <a:spcPct val="100000"/>
              </a:lnSpc>
              <a:spcBef>
                <a:spcPct val="20000"/>
              </a:spcBef>
              <a:spcAft>
                <a:spcPct val="0"/>
              </a:spcAft>
              <a:buClr>
                <a:schemeClr val="accent2"/>
              </a:buClr>
              <a:buFont typeface="Wingdings" pitchFamily="2" charset="2"/>
              <a:buChar char="¨"/>
              <a:defRPr sz="1800">
                <a:solidFill>
                  <a:schemeClr val="dk1"/>
                </a:solidFill>
              </a:defRPr>
            </a:lvl4pPr>
            <a:lvl5pPr marL="2057400">
              <a:lnSpc>
                <a:spcPct val="100000"/>
              </a:lnSpc>
              <a:spcBef>
                <a:spcPct val="20000"/>
              </a:spcBef>
              <a:spcAft>
                <a:spcPct val="0"/>
              </a:spcAft>
              <a:buClr>
                <a:schemeClr val="dk2"/>
              </a:buClr>
              <a:buFont typeface="Wingdings" pitchFamily="2" charset="2"/>
              <a:buChar char="§"/>
              <a:defRPr sz="1800">
                <a:solidFill>
                  <a:schemeClr val="dk1"/>
                </a:solidFill>
              </a:defRPr>
            </a:lvl5pPr>
          </a:lstStyle>
          <a:p>
            <a:pPr eaLnBrk="1" hangingPunct="1" latinLnBrk="1" lvl="0">
              <a:lnSpc>
                <a:spcPct val="150000"/>
              </a:lnSpc>
              <a:buNone/>
            </a:pPr>
            <a:r>
              <a:rPr sz="2000"/>
              <a:t>To obtain the frequency response , consider the high frequency model of the op-amp with capacitor C at the output, taking into account the </a:t>
            </a:r>
            <a:r>
              <a:rPr b="1" sz="2000" i="1"/>
              <a:t>capacitive effect</a:t>
            </a:r>
            <a:r>
              <a:rPr sz="2000"/>
              <a:t> present</a:t>
            </a:r>
          </a:p>
        </p:txBody>
      </p:sp>
      <p:pic>
        <p:nvPicPr>
          <p:cNvPr id="2097197" name=""/>
          <p:cNvPicPr>
            <a:picLocks/>
          </p:cNvPicPr>
          <p:nvPr>
            <p:ph sz="quarter" idx="2"/>
          </p:nvPr>
        </p:nvPicPr>
        <p:blipFill>
          <a:blip xmlns:r="http://schemas.openxmlformats.org/officeDocument/2006/relationships" r:embed="rId1"/>
          <a:srcRect l="0" t="0" r="0" b="0"/>
          <a:stretch>
            <a:fillRect/>
          </a:stretch>
        </p:blipFill>
        <p:spPr>
          <a:xfrm rot="0">
            <a:off x="1219200" y="3657600"/>
            <a:ext cx="2870200" cy="871537"/>
          </a:xfrm>
          <a:prstGeom prst="rect"/>
          <a:noFill/>
          <a:ln w="9525" cap="flat" cmpd="sng">
            <a:solidFill>
              <a:schemeClr val="dk1">
                <a:alpha val="100000"/>
              </a:schemeClr>
            </a:solidFill>
            <a:prstDash val="solid"/>
            <a:round/>
          </a:ln>
        </p:spPr>
      </p:pic>
      <p:pic>
        <p:nvPicPr>
          <p:cNvPr id="2097198" name=""/>
          <p:cNvPicPr>
            <a:picLocks/>
          </p:cNvPicPr>
          <p:nvPr>
            <p:ph sz="quarter" idx="3"/>
          </p:nvPr>
        </p:nvPicPr>
        <p:blipFill>
          <a:blip xmlns:r="http://schemas.openxmlformats.org/officeDocument/2006/relationships" r:embed="rId2"/>
          <a:srcRect l="0" t="0" r="0" b="0"/>
          <a:stretch>
            <a:fillRect/>
          </a:stretch>
        </p:blipFill>
        <p:spPr>
          <a:xfrm rot="0">
            <a:off x="1295400" y="4648200"/>
            <a:ext cx="2895600" cy="1295400"/>
          </a:xfrm>
          <a:prstGeom prst="rect"/>
          <a:noFill/>
          <a:ln w="9525" cap="flat" cmpd="sng">
            <a:solidFill>
              <a:schemeClr val="dk1">
                <a:alpha val="100000"/>
              </a:schemeClr>
            </a:solidFill>
            <a:prstDash val="solid"/>
            <a:round/>
          </a:ln>
        </p:spPr>
      </p:pic>
      <p:sp>
        <p:nvSpPr>
          <p:cNvPr id="1049012" name=""/>
          <p:cNvSpPr txBox="1"/>
          <p:nvPr/>
        </p:nvSpPr>
        <p:spPr>
          <a:xfrm rot="0">
            <a:off x="4724400" y="3352800"/>
            <a:ext cx="4114800" cy="3299053"/>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altLang="en-US" lang="en-US"/>
              <a:t>Where</a:t>
            </a:r>
          </a:p>
          <a:p>
            <a:pPr lvl="0">
              <a:spcBef>
                <a:spcPct val="50000"/>
              </a:spcBef>
            </a:pPr>
            <a:r>
              <a:rPr altLang="en-US" lang="en-US"/>
              <a:t> </a:t>
            </a:r>
            <a:r>
              <a:rPr altLang="en-US" lang="en-US"/>
              <a:t>A</a:t>
            </a:r>
            <a:r>
              <a:rPr altLang="en-US" baseline="-25000" lang="en-US"/>
              <a:t>OL</a:t>
            </a:r>
            <a:r>
              <a:rPr altLang="en-US" lang="en-US"/>
              <a:t>(f) = open loop voltage gain as a function of frequency</a:t>
            </a:r>
          </a:p>
          <a:p>
            <a:pPr lvl="0">
              <a:spcBef>
                <a:spcPct val="50000"/>
              </a:spcBef>
            </a:pPr>
            <a:r>
              <a:rPr altLang="en-US" lang="en-US"/>
              <a:t>A</a:t>
            </a:r>
            <a:r>
              <a:rPr altLang="en-US" baseline="-25000" lang="en-US"/>
              <a:t>OL</a:t>
            </a:r>
            <a:r>
              <a:rPr altLang="en-US" lang="en-US"/>
              <a:t> = Gain of the op-amp at 0Hz</a:t>
            </a:r>
          </a:p>
          <a:p>
            <a:pPr lvl="0">
              <a:spcBef>
                <a:spcPct val="50000"/>
              </a:spcBef>
            </a:pPr>
            <a:r>
              <a:rPr altLang="en-US" lang="en-US"/>
              <a:t>F = operating frequency</a:t>
            </a:r>
          </a:p>
          <a:p>
            <a:pPr lvl="0">
              <a:spcBef>
                <a:spcPct val="50000"/>
              </a:spcBef>
            </a:pPr>
            <a:r>
              <a:rPr altLang="en-US" lang="en-US"/>
              <a:t>F</a:t>
            </a:r>
            <a:r>
              <a:rPr altLang="en-US" baseline="-25000" lang="en-US"/>
              <a:t>o = </a:t>
            </a:r>
            <a:r>
              <a:rPr altLang="en-US" lang="en-US"/>
              <a:t> Break frequency or cutoff frequency of op-amp</a:t>
            </a:r>
          </a:p>
          <a:p>
            <a:pPr lvl="0">
              <a:spcBef>
                <a:spcPct val="50000"/>
              </a:spcBef>
            </a:pPr>
            <a:endParaRPr altLang="en-US" lang="en-US"/>
          </a:p>
        </p:txBody>
      </p:sp>
    </p:spTree>
  </p:cSld>
  <p:clrMapOvr>
    <a:masterClrMapping/>
  </p:clrMapOvr>
  <p:timing/>
</p:sld>
</file>

<file path=ppt/slides/slide76.xml><?xml version="1.0" encoding="utf-8"?>
<p:sld xmlns:a="http://schemas.openxmlformats.org/drawingml/2006/main" xmlns:r="http://schemas.openxmlformats.org/officeDocument/2006/relationships" xmlns:p="http://schemas.openxmlformats.org/presentationml/2006/main" showMasterSp="1">
  <p:cSld>
    <p:spTree>
      <p:nvGrpSpPr>
        <p:cNvPr id="212" name=""/>
        <p:cNvGrpSpPr/>
        <p:nvPr/>
      </p:nvGrpSpPr>
      <p:grpSpPr>
        <a:xfrm rot="0">
          <a:off x="0" y="0"/>
          <a:ext cx="0" cy="0"/>
          <a:chOff x="0" y="0"/>
          <a:chExt cx="0" cy="0"/>
        </a:xfrm>
      </p:grpSpPr>
      <p:pic>
        <p:nvPicPr>
          <p:cNvPr id="2097199" name=""/>
          <p:cNvPicPr>
            <a:picLocks/>
          </p:cNvPicPr>
          <p:nvPr>
            <p:ph sz="quarter" idx="2"/>
          </p:nvPr>
        </p:nvPicPr>
        <p:blipFill>
          <a:blip xmlns:r="http://schemas.openxmlformats.org/officeDocument/2006/relationships" r:embed="rId1"/>
          <a:srcRect l="0" t="0" r="0" b="0"/>
          <a:stretch>
            <a:fillRect/>
          </a:stretch>
        </p:blipFill>
        <p:spPr>
          <a:xfrm rot="0">
            <a:off x="2438400" y="1828800"/>
            <a:ext cx="3505200" cy="1865312"/>
          </a:xfrm>
          <a:prstGeom prst="rect"/>
          <a:noFill/>
          <a:ln w="9525" cap="flat" cmpd="sng">
            <a:solidFill>
              <a:schemeClr val="dk1">
                <a:alpha val="100000"/>
              </a:schemeClr>
            </a:solidFill>
            <a:prstDash val="solid"/>
            <a:round/>
          </a:ln>
        </p:spPr>
      </p:pic>
      <p:pic>
        <p:nvPicPr>
          <p:cNvPr id="2097200" name=""/>
          <p:cNvPicPr>
            <a:picLocks/>
          </p:cNvPicPr>
          <p:nvPr>
            <p:ph sz="quarter" idx="3"/>
          </p:nvPr>
        </p:nvPicPr>
        <p:blipFill>
          <a:blip xmlns:r="http://schemas.openxmlformats.org/officeDocument/2006/relationships" r:embed="rId2"/>
          <a:srcRect l="0" t="0" r="0" b="0"/>
          <a:stretch>
            <a:fillRect/>
          </a:stretch>
        </p:blipFill>
        <p:spPr>
          <a:xfrm rot="0">
            <a:off x="2057400" y="4267200"/>
            <a:ext cx="4724400" cy="1173162"/>
          </a:xfrm>
          <a:prstGeom prst="rect"/>
          <a:noFill/>
          <a:ln w="9525" cap="flat" cmpd="sng">
            <a:solidFill>
              <a:schemeClr val="dk1">
                <a:alpha val="100000"/>
              </a:schemeClr>
            </a:solidFill>
            <a:prstDash val="solid"/>
            <a:round/>
          </a:ln>
        </p:spPr>
      </p:pic>
      <p:sp>
        <p:nvSpPr>
          <p:cNvPr id="1049013" name=""/>
          <p:cNvSpPr txBox="1"/>
          <p:nvPr/>
        </p:nvSpPr>
        <p:spPr>
          <a:xfrm rot="0">
            <a:off x="609600" y="685800"/>
            <a:ext cx="8001000" cy="1286040"/>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lnSpc>
                <a:spcPct val="150000"/>
              </a:lnSpc>
            </a:pPr>
            <a:r>
              <a:rPr altLang="en-US" lang="en-US"/>
              <a:t>For a given op-amp and selected value of C, the frequency </a:t>
            </a:r>
            <a:r>
              <a:rPr altLang="en-US" lang="en-US"/>
              <a:t>f</a:t>
            </a:r>
            <a:r>
              <a:rPr altLang="en-US" baseline="-25000" lang="en-US"/>
              <a:t>o</a:t>
            </a:r>
            <a:r>
              <a:rPr altLang="en-US" lang="en-US"/>
              <a:t> is constant.  The above equation can be written in the polar form as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1">
  <p:cSld>
    <p:spTree>
      <p:nvGrpSpPr>
        <p:cNvPr id="213" name=""/>
        <p:cNvGrpSpPr/>
        <p:nvPr/>
      </p:nvGrpSpPr>
      <p:grpSpPr>
        <a:xfrm rot="0">
          <a:off x="0" y="0"/>
          <a:ext cx="0" cy="0"/>
          <a:chOff x="0" y="0"/>
          <a:chExt cx="0" cy="0"/>
        </a:xfrm>
      </p:grpSpPr>
      <p:pic>
        <p:nvPicPr>
          <p:cNvPr id="2097201" name="" descr="C:\Documents and Settings\student\Desktop\Anupama\1.jpg"/>
          <p:cNvPicPr>
            <a:picLocks/>
          </p:cNvPicPr>
          <p:nvPr/>
        </p:nvPicPr>
        <p:blipFill>
          <a:blip xmlns:r="http://schemas.openxmlformats.org/officeDocument/2006/relationships" r:embed="rId1"/>
          <a:srcRect l="0" t="0" r="0" b="0"/>
          <a:stretch>
            <a:fillRect/>
          </a:stretch>
        </p:blipFill>
        <p:spPr>
          <a:xfrm rot="0">
            <a:off x="685800" y="914400"/>
            <a:ext cx="7529512" cy="5867400"/>
          </a:xfrm>
          <a:prstGeom prst="rect"/>
          <a:noFill/>
          <a:ln>
            <a:noFill/>
          </a:ln>
        </p:spPr>
      </p:pic>
      <p:sp>
        <p:nvSpPr>
          <p:cNvPr id="1049014" name=""/>
          <p:cNvSpPr txBox="1"/>
          <p:nvPr/>
        </p:nvSpPr>
        <p:spPr>
          <a:xfrm rot="0">
            <a:off x="2209800" y="392112"/>
            <a:ext cx="3810000" cy="369887"/>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r>
              <a:t>Frequency Response of an op-amp</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1">
  <p:cSld>
    <p:spTree>
      <p:nvGrpSpPr>
        <p:cNvPr id="214" name=""/>
        <p:cNvGrpSpPr/>
        <p:nvPr/>
      </p:nvGrpSpPr>
      <p:grpSpPr>
        <a:xfrm rot="0">
          <a:off x="0" y="0"/>
          <a:ext cx="0" cy="0"/>
          <a:chOff x="0" y="0"/>
          <a:chExt cx="0" cy="0"/>
        </a:xfrm>
      </p:grpSpPr>
      <p:sp>
        <p:nvSpPr>
          <p:cNvPr id="1049015" name=""/>
          <p:cNvSpPr txBox="1"/>
          <p:nvPr/>
        </p:nvSpPr>
        <p:spPr>
          <a:xfrm rot="0">
            <a:off x="685800" y="457200"/>
            <a:ext cx="8153400" cy="6585140"/>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lnSpc>
                <a:spcPct val="150000"/>
              </a:lnSpc>
            </a:pPr>
            <a:r>
              <a:rPr altLang="en-US" lang="en-US"/>
              <a:t>The following observations can be made from the frequency response of an op-amp</a:t>
            </a:r>
          </a:p>
          <a:p>
            <a:pPr lvl="0">
              <a:lnSpc>
                <a:spcPct val="150000"/>
              </a:lnSpc>
              <a:buFontTx/>
              <a:buAutoNum type="romanLcParenR" startAt="1"/>
            </a:pPr>
            <a:r>
              <a:rPr altLang="en-US" lang="en-US"/>
              <a:t>The open loop gain A</a:t>
            </a:r>
            <a:r>
              <a:rPr altLang="en-US" baseline="-25000" lang="en-US"/>
              <a:t>OL</a:t>
            </a:r>
            <a:r>
              <a:rPr altLang="en-US" lang="en-US"/>
              <a:t> is almost constant from 0 Hz to the break frequency f</a:t>
            </a:r>
            <a:r>
              <a:rPr altLang="en-US" baseline="-25000" lang="en-US"/>
              <a:t>o .</a:t>
            </a:r>
          </a:p>
          <a:p>
            <a:pPr lvl="0">
              <a:lnSpc>
                <a:spcPct val="150000"/>
              </a:lnSpc>
              <a:buFontTx/>
              <a:buAutoNum type="romanLcParenR" startAt="1"/>
            </a:pPr>
            <a:r>
              <a:rPr altLang="en-US" baseline="-25000" lang="en-US"/>
              <a:t>At</a:t>
            </a:r>
            <a:r>
              <a:rPr altLang="en-US" lang="en-US"/>
              <a:t> f=f</a:t>
            </a:r>
            <a:r>
              <a:rPr altLang="en-US" baseline="-25000" lang="en-US"/>
              <a:t>o</a:t>
            </a:r>
            <a:r>
              <a:rPr altLang="en-US" lang="en-US"/>
              <a:t> , the gain is 3dB down from its value at 0Hz .   Hence the frequency </a:t>
            </a:r>
            <a:r>
              <a:rPr altLang="en-US" lang="en-US"/>
              <a:t>f</a:t>
            </a:r>
            <a:r>
              <a:rPr altLang="en-US" baseline="-25000" lang="en-US"/>
              <a:t>o</a:t>
            </a:r>
            <a:r>
              <a:rPr altLang="en-US" lang="en-US"/>
              <a:t> is also called as -3dB frequency.  It is also know as corner frequency</a:t>
            </a:r>
          </a:p>
          <a:p>
            <a:pPr lvl="0">
              <a:lnSpc>
                <a:spcPct val="150000"/>
              </a:lnSpc>
              <a:buFontTx/>
              <a:buAutoNum type="romanLcParenR" startAt="1"/>
            </a:pPr>
            <a:r>
              <a:rPr altLang="en-US" baseline="30000" lang="en-US"/>
              <a:t> </a:t>
            </a:r>
            <a:r>
              <a:rPr altLang="en-US" lang="en-US"/>
              <a:t> After f=f</a:t>
            </a:r>
            <a:r>
              <a:rPr altLang="en-US" baseline="-25000" lang="en-US"/>
              <a:t>o</a:t>
            </a:r>
            <a:r>
              <a:rPr altLang="en-US" lang="en-US"/>
              <a:t> , the gain A</a:t>
            </a:r>
            <a:r>
              <a:rPr altLang="en-US" baseline="-25000" lang="en-US"/>
              <a:t>OL</a:t>
            </a:r>
            <a:r>
              <a:rPr altLang="en-US" lang="en-US"/>
              <a:t> (f) decreases at a rate of 20 dB/decade or 6dB/octave.  As the gain decreases, slope of the magnitude plot is -20dB/decade or -6dB/octave, after f=f</a:t>
            </a:r>
            <a:r>
              <a:rPr altLang="en-US" baseline="-25000" lang="en-US"/>
              <a:t>o</a:t>
            </a:r>
            <a:r>
              <a:rPr altLang="en-US" lang="en-US"/>
              <a:t> .</a:t>
            </a:r>
          </a:p>
          <a:p>
            <a:pPr lvl="0">
              <a:lnSpc>
                <a:spcPct val="150000"/>
              </a:lnSpc>
              <a:buFontTx/>
              <a:buAutoNum type="romanLcParenR" startAt="1"/>
            </a:pPr>
            <a:r>
              <a:rPr altLang="en-US" baseline="30000" lang="en-US"/>
              <a:t> </a:t>
            </a:r>
            <a:r>
              <a:rPr altLang="en-US" lang="en-US"/>
              <a:t> At a certain frequency, the gain reduces to 0dB.  This means 20log|A</a:t>
            </a:r>
            <a:r>
              <a:rPr altLang="en-US" baseline="-25000" lang="en-US"/>
              <a:t>OL</a:t>
            </a:r>
            <a:r>
              <a:rPr altLang="en-US" lang="en-US"/>
              <a:t> | is 0dB i.e. |A</a:t>
            </a:r>
            <a:r>
              <a:rPr altLang="en-US" baseline="-25000" lang="en-US"/>
              <a:t>OL</a:t>
            </a:r>
            <a:r>
              <a:rPr altLang="en-US" lang="en-US"/>
              <a:t> | =1.  Such a frequency is called gain cross-over frequency or unity gain bandwidth (UGB).  It is also called closed loop bandwidth.</a:t>
            </a:r>
          </a:p>
        </p:txBody>
      </p:sp>
      <p:sp>
        <p:nvSpPr>
          <p:cNvPr id="1049016" name=""/>
          <p:cNvSpPr txBox="1"/>
          <p:nvPr/>
        </p:nvSpPr>
        <p:spPr>
          <a:xfrm rot="0">
            <a:off x="381000" y="5791200"/>
            <a:ext cx="8763000" cy="1286040"/>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lnSpc>
                <a:spcPct val="150000"/>
              </a:lnSpc>
            </a:pPr>
            <a:r>
              <a:rPr altLang="en-US" lang="en-US"/>
              <a:t>UGB is the gain bandwidth product only if an op-amp has a single </a:t>
            </a:r>
            <a:r>
              <a:rPr altLang="en-US" lang="en-US"/>
              <a:t>breakover</a:t>
            </a:r>
            <a:r>
              <a:rPr altLang="en-US" lang="en-US"/>
              <a:t> frequency, before A</a:t>
            </a:r>
            <a:r>
              <a:rPr altLang="en-US" baseline="-25000" lang="en-US"/>
              <a:t>OL</a:t>
            </a:r>
            <a:r>
              <a:rPr altLang="en-US" lang="en-US"/>
              <a:t> (f) dB is zero.</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1">
  <p:cSld>
    <p:spTree>
      <p:nvGrpSpPr>
        <p:cNvPr id="215" name=""/>
        <p:cNvGrpSpPr/>
        <p:nvPr/>
      </p:nvGrpSpPr>
      <p:grpSpPr>
        <a:xfrm rot="0">
          <a:off x="0" y="0"/>
          <a:ext cx="0" cy="0"/>
          <a:chOff x="0" y="0"/>
          <a:chExt cx="0" cy="0"/>
        </a:xfrm>
      </p:grpSpPr>
      <p:sp>
        <p:nvSpPr>
          <p:cNvPr id="1049017" name=""/>
          <p:cNvSpPr txBox="1"/>
          <p:nvPr/>
        </p:nvSpPr>
        <p:spPr>
          <a:xfrm rot="0">
            <a:off x="685800" y="609600"/>
            <a:ext cx="7772400" cy="2242820"/>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lnSpc>
                <a:spcPct val="150000"/>
              </a:lnSpc>
            </a:pPr>
            <a:r>
              <a:rPr altLang="en-US" sz="2400" lang="en-US"/>
              <a:t>For an op-amp with single break frequency </a:t>
            </a:r>
            <a:r>
              <a:rPr altLang="en-US" sz="2400" lang="en-US"/>
              <a:t>f</a:t>
            </a:r>
            <a:r>
              <a:rPr altLang="en-US" baseline="-25000" sz="2400" lang="en-US"/>
              <a:t>o</a:t>
            </a:r>
            <a:r>
              <a:rPr altLang="en-US" sz="2400" lang="en-US"/>
              <a:t> , after </a:t>
            </a:r>
            <a:r>
              <a:rPr altLang="en-US" sz="2400" lang="en-US"/>
              <a:t>f</a:t>
            </a:r>
            <a:r>
              <a:rPr altLang="en-US" baseline="-25000" sz="2400" lang="en-US"/>
              <a:t>o</a:t>
            </a:r>
            <a:r>
              <a:rPr altLang="en-US" sz="2400" lang="en-US"/>
              <a:t> the gain bandwidth product is constant equal to UGB</a:t>
            </a:r>
          </a:p>
          <a:p>
            <a:pPr lvl="0"/>
            <a:endParaRPr altLang="en-US" lang="en-US"/>
          </a:p>
          <a:p>
            <a:pPr lvl="0"/>
            <a:endParaRPr altLang="en-US" lang="en-US"/>
          </a:p>
        </p:txBody>
      </p:sp>
      <p:sp>
        <p:nvSpPr>
          <p:cNvPr id="1049018" name=""/>
          <p:cNvSpPr txBox="1"/>
          <p:nvPr/>
        </p:nvSpPr>
        <p:spPr>
          <a:xfrm rot="0">
            <a:off x="3276600" y="2057400"/>
            <a:ext cx="1981200" cy="578942"/>
          </a:xfrm>
          <a:prstGeom prst="rect"/>
          <a:noFill/>
          <a:ln w="9525" cap="flat" cmpd="sng">
            <a:solidFill>
              <a:schemeClr val="dk1">
                <a:alpha val="100000"/>
              </a:schemeClr>
            </a:solidFill>
            <a:prstDash val="solid"/>
            <a:round/>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r>
              <a:rPr altLang="en-US" sz="2400" lang="en-US"/>
              <a:t>UGB=A</a:t>
            </a:r>
            <a:r>
              <a:rPr altLang="en-US" baseline="-25000" sz="2400" lang="en-US"/>
              <a:t>OL </a:t>
            </a:r>
            <a:r>
              <a:rPr altLang="en-US" sz="2400" lang="en-US"/>
              <a:t> f</a:t>
            </a:r>
            <a:r>
              <a:rPr altLang="en-US" baseline="-25000" sz="2400" lang="en-US"/>
              <a:t>o</a:t>
            </a:r>
          </a:p>
        </p:txBody>
      </p:sp>
      <p:sp>
        <p:nvSpPr>
          <p:cNvPr id="1049019" name=""/>
          <p:cNvSpPr txBox="1"/>
          <p:nvPr/>
        </p:nvSpPr>
        <p:spPr>
          <a:xfrm rot="0">
            <a:off x="838200" y="2819400"/>
            <a:ext cx="7696200" cy="3902481"/>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lnSpc>
                <a:spcPct val="150000"/>
              </a:lnSpc>
            </a:pPr>
            <a:r>
              <a:rPr altLang="en-US" sz="2000" lang="en-US"/>
              <a:t>UGB is also called gain bandwidth product and denoted as f</a:t>
            </a:r>
            <a:r>
              <a:rPr altLang="en-US" baseline="-25000" sz="2000" lang="en-US"/>
              <a:t>t </a:t>
            </a:r>
            <a:r>
              <a:rPr altLang="en-US" sz="2000" lang="en-US"/>
              <a:t> </a:t>
            </a:r>
          </a:p>
          <a:p>
            <a:pPr lvl="0">
              <a:lnSpc>
                <a:spcPct val="150000"/>
              </a:lnSpc>
            </a:pPr>
            <a:r>
              <a:rPr altLang="en-US" sz="2000" lang="en-US"/>
              <a:t>Thus f</a:t>
            </a:r>
            <a:r>
              <a:rPr altLang="en-US" baseline="-25000" sz="2000" lang="en-US"/>
              <a:t>t</a:t>
            </a:r>
            <a:r>
              <a:rPr altLang="en-US" sz="2000" lang="en-US"/>
              <a:t> is the product of gain of op-amp and bandwidth.</a:t>
            </a:r>
          </a:p>
          <a:p>
            <a:pPr lvl="0">
              <a:lnSpc>
                <a:spcPct val="150000"/>
              </a:lnSpc>
            </a:pPr>
            <a:r>
              <a:rPr altLang="en-US" sz="2000" lang="en-US"/>
              <a:t>The break frequency is nothing but a corner frequency f</a:t>
            </a:r>
            <a:r>
              <a:rPr altLang="en-US" baseline="-25000" sz="2000" lang="en-US"/>
              <a:t>o</a:t>
            </a:r>
            <a:r>
              <a:rPr altLang="en-US" sz="2000" lang="en-US"/>
              <a:t> .  At this frequency, slope of the magnitude plot changes.  The op-amp for which there is only once change in the slope of the magnitude plot, is called single break frequency op-amp.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1">
  <p:cSld>
    <p:spTree>
      <p:nvGrpSpPr>
        <p:cNvPr id="124" name=""/>
        <p:cNvGrpSpPr/>
        <p:nvPr/>
      </p:nvGrpSpPr>
      <p:grpSpPr>
        <a:xfrm rot="0">
          <a:off x="0" y="0"/>
          <a:ext cx="0" cy="0"/>
          <a:chOff x="0" y="0"/>
          <a:chExt cx="0" cy="0"/>
        </a:xfrm>
      </p:grpSpPr>
      <p:sp>
        <p:nvSpPr>
          <p:cNvPr id="1048636" name=""/>
          <p:cNvSpPr/>
          <p:nvPr>
            <p:ph type="title" sz="full" idx="0"/>
          </p:nvPr>
        </p:nvSpPr>
        <p:spPr>
          <a:xfrm rot="0">
            <a:off x="457200" y="457200"/>
            <a:ext cx="8229600" cy="9144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Chip size and Complexity</a:t>
            </a:r>
          </a:p>
        </p:txBody>
      </p:sp>
      <p:sp>
        <p:nvSpPr>
          <p:cNvPr id="1048637" name=""/>
          <p:cNvSpPr/>
          <p:nvPr>
            <p:ph type="body" sz="full" idx="1"/>
          </p:nvPr>
        </p:nvSpPr>
        <p:spPr>
          <a:xfrm rot="0">
            <a:off x="457200" y="1295400"/>
            <a:ext cx="8229600" cy="5410200"/>
          </a:xfrm>
          <a:prstGeom prst="rect"/>
          <a:noFill/>
          <a:ln>
            <a:noFill/>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pPr>
            <a:r>
              <a:rPr altLang="en-US" sz="2000" lang="en-US"/>
              <a:t>Invention of Transistor (</a:t>
            </a:r>
            <a:r>
              <a:rPr altLang="en-US" sz="2000" lang="en-US"/>
              <a:t>Ge</a:t>
            </a:r>
            <a:r>
              <a:rPr altLang="en-US" sz="2000" lang="en-US"/>
              <a:t>)		- 1947</a:t>
            </a:r>
          </a:p>
          <a:p>
            <a:pPr eaLnBrk="1" hangingPunct="1" latinLnBrk="1" lvl="0">
              <a:lnSpc>
                <a:spcPct val="150000"/>
              </a:lnSpc>
            </a:pPr>
            <a:r>
              <a:rPr altLang="en-US" sz="2000" lang="en-US"/>
              <a:t>Development of Silicon		- 1955-1959</a:t>
            </a:r>
          </a:p>
          <a:p>
            <a:pPr eaLnBrk="1" hangingPunct="1" latinLnBrk="1" lvl="0">
              <a:lnSpc>
                <a:spcPct val="150000"/>
              </a:lnSpc>
            </a:pPr>
            <a:r>
              <a:rPr altLang="en-US" sz="2000" lang="en-US"/>
              <a:t>Silicon Planar Technology		- 1959</a:t>
            </a:r>
          </a:p>
          <a:p>
            <a:pPr eaLnBrk="1" hangingPunct="1" latinLnBrk="1" lvl="0">
              <a:lnSpc>
                <a:spcPct val="150000"/>
              </a:lnSpc>
            </a:pPr>
            <a:r>
              <a:rPr altLang="en-US" sz="2000" lang="en-US"/>
              <a:t>First ICs, SSI (3- 30gates/chip)	- 1960</a:t>
            </a:r>
          </a:p>
          <a:p>
            <a:pPr eaLnBrk="1" hangingPunct="1" latinLnBrk="1" lvl="0">
              <a:lnSpc>
                <a:spcPct val="150000"/>
              </a:lnSpc>
            </a:pPr>
            <a:r>
              <a:rPr altLang="en-US" sz="2000" lang="en-US"/>
              <a:t>MSI ( 30-300 gates/chip)		- 1965-1970</a:t>
            </a:r>
          </a:p>
          <a:p>
            <a:pPr eaLnBrk="1" hangingPunct="1" latinLnBrk="1" lvl="0">
              <a:lnSpc>
                <a:spcPct val="150000"/>
              </a:lnSpc>
            </a:pPr>
            <a:r>
              <a:rPr altLang="en-US" sz="2000" lang="en-US"/>
              <a:t>LSI ( 300-3000 gates/chip)		-1970-1975</a:t>
            </a:r>
          </a:p>
          <a:p>
            <a:pPr eaLnBrk="1" hangingPunct="1" latinLnBrk="1" lvl="0">
              <a:lnSpc>
                <a:spcPct val="150000"/>
              </a:lnSpc>
            </a:pPr>
            <a:r>
              <a:rPr altLang="en-US" sz="2000" lang="en-US"/>
              <a:t>VLSI (More than 3k gates/chip)	- 1975</a:t>
            </a:r>
          </a:p>
          <a:p>
            <a:pPr eaLnBrk="1" hangingPunct="1" latinLnBrk="1" lvl="0">
              <a:lnSpc>
                <a:spcPct val="150000"/>
              </a:lnSpc>
            </a:pPr>
            <a:r>
              <a:rPr altLang="en-US" sz="2000" lang="en-US"/>
              <a:t>ULSI (more than one million active devices are integrated on single chip)</a:t>
            </a:r>
          </a:p>
        </p:txBody>
      </p:sp>
      <p:pic>
        <p:nvPicPr>
          <p:cNvPr id="2097157" name=""/>
          <p:cNvPicPr>
            <a:picLocks/>
          </p:cNvPicPr>
          <p:nvPr/>
        </p:nvPicPr>
        <p:blipFill>
          <a:blip xmlns:r="http://schemas.openxmlformats.org/officeDocument/2006/relationships" r:embed="rId1"/>
          <a:srcRect l="0" t="0" r="0" b="0"/>
          <a:stretch>
            <a:fillRect/>
          </a:stretch>
        </p:blipFill>
        <p:spPr>
          <a:xfrm rot="0">
            <a:off x="6705600" y="0"/>
            <a:ext cx="2438400" cy="823912"/>
          </a:xfrm>
          <a:prstGeom prst="rect"/>
          <a:noFill/>
          <a:ln>
            <a:noFill/>
          </a:ln>
        </p:spPr>
      </p:pic>
    </p:spTree>
  </p:cSld>
  <p:clrMapOvr>
    <a:masterClrMapping/>
  </p:clrMapOvr>
  <p:timing/>
</p:sld>
</file>

<file path=ppt/slides/slide80.xml><?xml version="1.0" encoding="utf-8"?>
<p:sld xmlns:a="http://schemas.openxmlformats.org/drawingml/2006/main" xmlns:r="http://schemas.openxmlformats.org/officeDocument/2006/relationships" xmlns:p="http://schemas.openxmlformats.org/presentationml/2006/main" showMasterSp="1">
  <p:cSld>
    <p:spTree>
      <p:nvGrpSpPr>
        <p:cNvPr id="216" name=""/>
        <p:cNvGrpSpPr/>
        <p:nvPr/>
      </p:nvGrpSpPr>
      <p:grpSpPr>
        <a:xfrm rot="0">
          <a:off x="0" y="0"/>
          <a:ext cx="0" cy="0"/>
          <a:chOff x="0" y="0"/>
          <a:chExt cx="0" cy="0"/>
        </a:xfrm>
      </p:grpSpPr>
      <p:sp>
        <p:nvSpPr>
          <p:cNvPr id="1049020" name=""/>
          <p:cNvSpPr txBox="1"/>
          <p:nvPr/>
        </p:nvSpPr>
        <p:spPr>
          <a:xfrm rot="0">
            <a:off x="609600" y="533400"/>
            <a:ext cx="7772400" cy="9613176"/>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lnSpc>
                <a:spcPct val="150000"/>
              </a:lnSpc>
            </a:pPr>
            <a:r>
              <a:rPr altLang="en-US" lang="en-US"/>
              <a:t>For a single break frequency we can also write</a:t>
            </a:r>
          </a:p>
          <a:p>
            <a:pPr lvl="0">
              <a:lnSpc>
                <a:spcPct val="150000"/>
              </a:lnSpc>
            </a:pPr>
            <a:endParaRPr altLang="en-US" lang="en-US"/>
          </a:p>
          <a:p>
            <a:pPr lvl="0">
              <a:lnSpc>
                <a:spcPct val="150000"/>
              </a:lnSpc>
            </a:pPr>
            <a:r>
              <a:rPr altLang="en-US" lang="en-US"/>
              <a:t>				</a:t>
            </a:r>
            <a:r>
              <a:rPr altLang="en-US" b="1" lang="en-US"/>
              <a:t>UGB= A</a:t>
            </a:r>
            <a:r>
              <a:rPr altLang="en-US" baseline="-25000" b="1" lang="en-US"/>
              <a:t>f  </a:t>
            </a:r>
            <a:r>
              <a:rPr altLang="en-US" b="1" lang="en-US"/>
              <a:t> f</a:t>
            </a:r>
            <a:r>
              <a:rPr altLang="en-US" baseline="-25000" b="1" lang="en-US"/>
              <a:t>f</a:t>
            </a:r>
          </a:p>
          <a:p>
            <a:pPr lvl="0">
              <a:lnSpc>
                <a:spcPct val="150000"/>
              </a:lnSpc>
            </a:pPr>
            <a:endParaRPr altLang="en-US" baseline="-25000" lang="en-US"/>
          </a:p>
          <a:p>
            <a:pPr lvl="0">
              <a:lnSpc>
                <a:spcPct val="150000"/>
              </a:lnSpc>
            </a:pPr>
            <a:r>
              <a:rPr altLang="en-US" lang="en-US"/>
              <a:t>A</a:t>
            </a:r>
            <a:r>
              <a:rPr altLang="en-US" baseline="-25000" lang="en-US"/>
              <a:t>f </a:t>
            </a:r>
            <a:r>
              <a:rPr altLang="en-US" lang="en-US"/>
              <a:t> = closed loop voltage gain</a:t>
            </a:r>
          </a:p>
          <a:p>
            <a:pPr lvl="0">
              <a:lnSpc>
                <a:spcPct val="150000"/>
              </a:lnSpc>
            </a:pPr>
            <a:r>
              <a:rPr altLang="en-US" lang="en-US"/>
              <a:t>F</a:t>
            </a:r>
            <a:r>
              <a:rPr altLang="en-US" baseline="-25000" lang="en-US"/>
              <a:t>f</a:t>
            </a:r>
            <a:r>
              <a:rPr altLang="en-US" lang="en-US"/>
              <a:t>  = bandwidth with feedback</a:t>
            </a:r>
          </a:p>
          <a:p>
            <a:pPr lvl="0">
              <a:lnSpc>
                <a:spcPct val="150000"/>
              </a:lnSpc>
            </a:pPr>
            <a:endParaRPr altLang="en-US" lang="en-US"/>
          </a:p>
          <a:p>
            <a:pPr lvl="0">
              <a:lnSpc>
                <a:spcPct val="150000"/>
              </a:lnSpc>
            </a:pPr>
            <a:r>
              <a:rPr altLang="en-US" lang="en-US"/>
              <a:t>v) The phase angle of an op-amp with single break frequency varies between 0</a:t>
            </a:r>
            <a:r>
              <a:rPr altLang="en-US" baseline="30000" lang="en-US"/>
              <a:t>0</a:t>
            </a:r>
            <a:r>
              <a:rPr altLang="en-US" lang="en-US"/>
              <a:t> to 90</a:t>
            </a:r>
            <a:r>
              <a:rPr altLang="en-US" baseline="30000" lang="en-US"/>
              <a:t>0</a:t>
            </a:r>
            <a:r>
              <a:rPr altLang="en-US" lang="en-US"/>
              <a:t> .  The maximum possible phase shift is -90</a:t>
            </a:r>
            <a:r>
              <a:rPr altLang="en-US" baseline="30000" lang="en-US"/>
              <a:t>0</a:t>
            </a:r>
            <a:r>
              <a:rPr altLang="en-US" lang="en-US"/>
              <a:t> , i.e. output voltage lags input voltage by 90</a:t>
            </a:r>
            <a:r>
              <a:rPr altLang="en-US" baseline="30000" lang="en-US"/>
              <a:t>0</a:t>
            </a:r>
            <a:r>
              <a:rPr altLang="en-US" lang="en-US"/>
              <a:t>  when phase shift is maximum</a:t>
            </a:r>
          </a:p>
          <a:p>
            <a:pPr lvl="0">
              <a:lnSpc>
                <a:spcPct val="150000"/>
              </a:lnSpc>
            </a:pPr>
            <a:r>
              <a:rPr altLang="en-US" lang="en-US"/>
              <a:t>vi) At a corner frequency f=f</a:t>
            </a:r>
            <a:r>
              <a:rPr altLang="en-US" baseline="-25000" lang="en-US"/>
              <a:t>o</a:t>
            </a:r>
            <a:r>
              <a:rPr altLang="en-US" lang="en-US"/>
              <a:t> , the phase shift is -45</a:t>
            </a:r>
            <a:r>
              <a:rPr altLang="en-US" baseline="30000" lang="en-US"/>
              <a:t>0.</a:t>
            </a:r>
          </a:p>
          <a:p>
            <a:pPr lvl="0">
              <a:lnSpc>
                <a:spcPct val="150000"/>
              </a:lnSpc>
            </a:pPr>
            <a:endParaRPr altLang="en-US" baseline="30000" lang="en-US"/>
          </a:p>
          <a:p>
            <a:pPr lvl="0">
              <a:lnSpc>
                <a:spcPct val="150000"/>
              </a:lnSpc>
            </a:pPr>
            <a:r>
              <a:rPr altLang="en-US" baseline="30000" lang="en-US"/>
              <a:t>		</a:t>
            </a:r>
            <a:r>
              <a:rPr altLang="en-US" baseline="30000" b="1" lang="en-US"/>
              <a:t>F</a:t>
            </a:r>
            <a:r>
              <a:rPr altLang="en-US" baseline="-25000" b="1" lang="en-US"/>
              <a:t>o</a:t>
            </a:r>
            <a:r>
              <a:rPr altLang="en-US" b="1" lang="en-US"/>
              <a:t> = UGB / A</a:t>
            </a:r>
            <a:r>
              <a:rPr altLang="en-US" baseline="-25000" b="1" lang="en-US"/>
              <a:t>OL</a:t>
            </a:r>
          </a:p>
          <a:p>
            <a:pPr lvl="0">
              <a:lnSpc>
                <a:spcPct val="150000"/>
              </a:lnSpc>
            </a:pPr>
            <a:endParaRPr altLang="en-US" lang="en-US"/>
          </a:p>
          <a:p>
            <a:pPr lvl="0">
              <a:lnSpc>
                <a:spcPct val="150000"/>
              </a:lnSpc>
            </a:pPr>
            <a:endParaRPr altLang="en-US" lang="en-US"/>
          </a:p>
          <a:p>
            <a:pPr lvl="0">
              <a:lnSpc>
                <a:spcPct val="150000"/>
              </a:lnSpc>
            </a:pPr>
            <a:endParaRPr altLang="en-US"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1">
  <p:cSld>
    <p:spTree>
      <p:nvGrpSpPr>
        <p:cNvPr id="217" name=""/>
        <p:cNvGrpSpPr/>
        <p:nvPr/>
      </p:nvGrpSpPr>
      <p:grpSpPr>
        <a:xfrm rot="0">
          <a:off x="0" y="0"/>
          <a:ext cx="0" cy="0"/>
          <a:chOff x="0" y="0"/>
          <a:chExt cx="0" cy="0"/>
        </a:xfrm>
      </p:grpSpPr>
      <p:pic>
        <p:nvPicPr>
          <p:cNvPr id="2097202" name="" descr="C:\Documents and Settings\student\Desktop\Anupama\41.JPG"/>
          <p:cNvPicPr>
            <a:picLocks/>
          </p:cNvPicPr>
          <p:nvPr/>
        </p:nvPicPr>
        <p:blipFill>
          <a:blip xmlns:r="http://schemas.openxmlformats.org/officeDocument/2006/relationships" r:embed="rId1"/>
          <a:srcRect l="0" t="0" r="0" b="0"/>
          <a:stretch>
            <a:fillRect/>
          </a:stretch>
        </p:blipFill>
        <p:spPr>
          <a:xfrm rot="0">
            <a:off x="381000" y="1219200"/>
            <a:ext cx="8326437" cy="4297362"/>
          </a:xfrm>
          <a:prstGeom prst="rect"/>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1">
  <p:cSld>
    <p:spTree>
      <p:nvGrpSpPr>
        <p:cNvPr id="218" name=""/>
        <p:cNvGrpSpPr/>
        <p:nvPr/>
      </p:nvGrpSpPr>
      <p:grpSpPr>
        <a:xfrm rot="0">
          <a:off x="0" y="0"/>
          <a:ext cx="0" cy="0"/>
          <a:chOff x="0" y="0"/>
          <a:chExt cx="0" cy="0"/>
        </a:xfrm>
      </p:grpSpPr>
      <p:sp>
        <p:nvSpPr>
          <p:cNvPr id="1049021" name=""/>
          <p:cNvSpPr/>
          <p:nvPr>
            <p:ph type="title" sz="full" idx="0"/>
          </p:nvPr>
        </p:nvSpPr>
        <p:spPr>
          <a:xfrm rot="0">
            <a:off x="457200" y="609600"/>
            <a:ext cx="8229600" cy="5334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The modes of using an op-amp</a:t>
            </a:r>
          </a:p>
        </p:txBody>
      </p:sp>
      <p:sp>
        <p:nvSpPr>
          <p:cNvPr id="1049022" name=""/>
          <p:cNvSpPr/>
          <p:nvPr>
            <p:ph type="body" sz="full" idx="1"/>
          </p:nvPr>
        </p:nvSpPr>
        <p:spPr>
          <a:xfrm rot="0">
            <a:off x="609600" y="1600200"/>
            <a:ext cx="8229600" cy="4572000"/>
          </a:xfrm>
          <a:prstGeom prst="rect"/>
          <a:noFill/>
          <a:ln>
            <a:noFill/>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pPr>
            <a:r>
              <a:rPr altLang="en-US" b="1" sz="2400" i="1" lang="en-US">
                <a:solidFill>
                  <a:srgbClr val="0033CC"/>
                </a:solidFill>
              </a:rPr>
              <a:t>Open Loop</a:t>
            </a:r>
            <a:r>
              <a:rPr altLang="en-US" sz="2400" lang="en-US"/>
              <a:t> : (The output assumes one of the two possible output states, that is +V</a:t>
            </a:r>
            <a:r>
              <a:rPr altLang="en-US" baseline="-25000" sz="2400" lang="en-US"/>
              <a:t>sat</a:t>
            </a:r>
            <a:r>
              <a:rPr altLang="en-US" sz="2400" lang="en-US"/>
              <a:t> or – </a:t>
            </a:r>
            <a:r>
              <a:rPr altLang="en-US" sz="2400" lang="en-US"/>
              <a:t>V</a:t>
            </a:r>
            <a:r>
              <a:rPr altLang="en-US" baseline="-25000" sz="2400" lang="en-US"/>
              <a:t>sat</a:t>
            </a:r>
            <a:r>
              <a:rPr altLang="en-US" sz="2400" lang="en-US"/>
              <a:t> and the amplifier acts as a switch only).</a:t>
            </a:r>
          </a:p>
          <a:p>
            <a:pPr eaLnBrk="1" hangingPunct="1" latinLnBrk="1" lvl="0">
              <a:lnSpc>
                <a:spcPct val="150000"/>
              </a:lnSpc>
            </a:pPr>
            <a:r>
              <a:rPr altLang="en-US" b="1" sz="2400" i="1" lang="en-US">
                <a:solidFill>
                  <a:srgbClr val="0033CC"/>
                </a:solidFill>
              </a:rPr>
              <a:t>Closed Loop</a:t>
            </a:r>
            <a:r>
              <a:rPr altLang="en-US" b="1" sz="2400" i="1" lang="en-US"/>
              <a:t>: </a:t>
            </a:r>
            <a:r>
              <a:rPr altLang="en-US" sz="2400" lang="en-US"/>
              <a:t>( The utility of an op-amp can be greatly increased by providing negative feed back. The output in this case is not driven into saturation and the circuit behaves in a linear manner).</a:t>
            </a:r>
          </a:p>
          <a:p>
            <a:pPr eaLnBrk="1" hangingPunct="1" latinLnBrk="1" lvl="0">
              <a:lnSpc>
                <a:spcPct val="150000"/>
              </a:lnSpc>
              <a:buNone/>
            </a:pPr>
            <a:r>
              <a:rPr altLang="en-US" sz="1600" lang="en-US"/>
              <a:t>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1">
  <p:cSld>
    <p:spTree>
      <p:nvGrpSpPr>
        <p:cNvPr id="219" name=""/>
        <p:cNvGrpSpPr/>
        <p:nvPr/>
      </p:nvGrpSpPr>
      <p:grpSpPr>
        <a:xfrm rot="0">
          <a:off x="0" y="0"/>
          <a:ext cx="0" cy="0"/>
          <a:chOff x="0" y="0"/>
          <a:chExt cx="0" cy="0"/>
        </a:xfrm>
      </p:grpSpPr>
      <p:sp>
        <p:nvSpPr>
          <p:cNvPr id="1049023" name=""/>
          <p:cNvSpPr/>
          <p:nvPr>
            <p:ph type="title" sz="full" idx="0"/>
          </p:nvPr>
        </p:nvSpPr>
        <p:spPr>
          <a:xfrm rot="0">
            <a:off x="457200" y="457200"/>
            <a:ext cx="8229600" cy="8382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Open loop configuration of op-amp</a:t>
            </a:r>
          </a:p>
        </p:txBody>
      </p:sp>
      <p:sp>
        <p:nvSpPr>
          <p:cNvPr id="1049024" name=""/>
          <p:cNvSpPr/>
          <p:nvPr>
            <p:ph type="body" sz="full" idx="1"/>
          </p:nvPr>
        </p:nvSpPr>
        <p:spPr>
          <a:xfrm rot="0">
            <a:off x="457200" y="1981200"/>
            <a:ext cx="8229600" cy="3886200"/>
          </a:xfrm>
          <a:prstGeom prst="rect"/>
          <a:noFill/>
          <a:ln>
            <a:noFill/>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pPr>
            <a:r>
              <a:rPr altLang="en-US" sz="2400" lang="en-US"/>
              <a:t>The voltage transfer curve indicates the inability of op-amp to work as a linear small signal amplifier in the open loop mode</a:t>
            </a:r>
          </a:p>
          <a:p>
            <a:pPr eaLnBrk="1" hangingPunct="1" latinLnBrk="1" lvl="0">
              <a:lnSpc>
                <a:spcPct val="150000"/>
              </a:lnSpc>
            </a:pPr>
            <a:r>
              <a:rPr altLang="en-US" sz="2400" lang="en-US"/>
              <a:t>Such an open loop </a:t>
            </a:r>
            <a:r>
              <a:rPr altLang="en-US" sz="2400" lang="en-US"/>
              <a:t>behaviour</a:t>
            </a:r>
            <a:r>
              <a:rPr altLang="en-US" sz="2400" lang="en-US"/>
              <a:t> of the op-amp finds some rare applications like voltage comparator, zero crossing detector etc.</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1">
  <p:cSld>
    <p:spTree>
      <p:nvGrpSpPr>
        <p:cNvPr id="220" name=""/>
        <p:cNvGrpSpPr/>
        <p:nvPr/>
      </p:nvGrpSpPr>
      <p:grpSpPr>
        <a:xfrm rot="0">
          <a:off x="0" y="0"/>
          <a:ext cx="0" cy="0"/>
          <a:chOff x="0" y="0"/>
          <a:chExt cx="0" cy="0"/>
        </a:xfrm>
      </p:grpSpPr>
      <p:sp>
        <p:nvSpPr>
          <p:cNvPr id="1049025" name=""/>
          <p:cNvSpPr/>
          <p:nvPr>
            <p:ph type="title" sz="full" idx="0"/>
          </p:nvPr>
        </p:nvSpPr>
        <p:spPr>
          <a:xfrm rot="0">
            <a:off x="457200" y="457200"/>
            <a:ext cx="8229600" cy="609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Open loop op-amp configurations</a:t>
            </a:r>
          </a:p>
        </p:txBody>
      </p:sp>
      <p:sp>
        <p:nvSpPr>
          <p:cNvPr id="1049026" name=""/>
          <p:cNvSpPr/>
          <p:nvPr>
            <p:ph type="body" sz="full" idx="1"/>
          </p:nvPr>
        </p:nvSpPr>
        <p:spPr>
          <a:xfrm rot="0">
            <a:off x="381000" y="1524000"/>
            <a:ext cx="8229600" cy="4724400"/>
          </a:xfrm>
          <a:prstGeom prst="rect"/>
          <a:noFill/>
          <a:ln>
            <a:noFill/>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indent="-533400" latinLnBrk="1" lvl="0" marL="533400">
              <a:lnSpc>
                <a:spcPct val="150000"/>
              </a:lnSpc>
            </a:pPr>
            <a:r>
              <a:rPr altLang="en-US" sz="2000" lang="en-US"/>
              <a:t>The configuration in which output depends on input, but output has no effect on the input is called open loop configuration.</a:t>
            </a:r>
          </a:p>
          <a:p>
            <a:pPr eaLnBrk="1" hangingPunct="1" indent="-533400" latinLnBrk="1" lvl="0" marL="533400">
              <a:lnSpc>
                <a:spcPct val="150000"/>
              </a:lnSpc>
            </a:pPr>
            <a:r>
              <a:rPr altLang="en-US" sz="2000" lang="en-US"/>
              <a:t>No feed back from output to input is used in such configuration.</a:t>
            </a:r>
          </a:p>
          <a:p>
            <a:pPr eaLnBrk="1" hangingPunct="1" indent="-533400" latinLnBrk="1" lvl="0" marL="533400">
              <a:lnSpc>
                <a:spcPct val="150000"/>
              </a:lnSpc>
            </a:pPr>
            <a:r>
              <a:rPr altLang="en-US" sz="2000" lang="en-US"/>
              <a:t>The </a:t>
            </a:r>
            <a:r>
              <a:rPr altLang="en-US" sz="2000" lang="en-US"/>
              <a:t>opamp</a:t>
            </a:r>
            <a:r>
              <a:rPr altLang="en-US" sz="2000" lang="en-US"/>
              <a:t> works as high gain amplifier</a:t>
            </a:r>
          </a:p>
          <a:p>
            <a:pPr eaLnBrk="1" hangingPunct="1" indent="-533400" latinLnBrk="1" lvl="0" marL="533400">
              <a:lnSpc>
                <a:spcPct val="150000"/>
              </a:lnSpc>
            </a:pPr>
            <a:r>
              <a:rPr altLang="en-US" sz="2000" lang="en-US"/>
              <a:t>The op-amp can be used in three modes in open loop configuration they are </a:t>
            </a:r>
          </a:p>
          <a:p>
            <a:pPr eaLnBrk="1" hangingPunct="1" indent="-533400" latinLnBrk="1" lvl="0" marL="533400">
              <a:lnSpc>
                <a:spcPct val="150000"/>
              </a:lnSpc>
              <a:buFont typeface="Wingdings" pitchFamily="2" charset="2"/>
              <a:buAutoNum type="arabicPeriod" startAt="1"/>
            </a:pPr>
            <a:r>
              <a:rPr altLang="en-US" sz="2000" lang="en-US"/>
              <a:t>Differential amplifier</a:t>
            </a:r>
          </a:p>
          <a:p>
            <a:pPr eaLnBrk="1" hangingPunct="1" indent="-533400" latinLnBrk="1" lvl="0" marL="533400">
              <a:lnSpc>
                <a:spcPct val="150000"/>
              </a:lnSpc>
              <a:buFont typeface="Wingdings" pitchFamily="2" charset="2"/>
              <a:buAutoNum type="arabicPeriod" startAt="1"/>
            </a:pPr>
            <a:r>
              <a:rPr altLang="en-US" sz="2000" lang="en-US"/>
              <a:t>Inverting amplifier</a:t>
            </a:r>
          </a:p>
          <a:p>
            <a:pPr eaLnBrk="1" hangingPunct="1" indent="-533400" latinLnBrk="1" lvl="0" marL="533400">
              <a:lnSpc>
                <a:spcPct val="150000"/>
              </a:lnSpc>
              <a:buFont typeface="Wingdings" pitchFamily="2" charset="2"/>
              <a:buAutoNum type="arabicPeriod" startAt="1"/>
            </a:pPr>
            <a:r>
              <a:rPr altLang="en-US" sz="2000" lang="en-US"/>
              <a:t>Non inverting amplifier</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1">
  <p:cSld>
    <p:spTree>
      <p:nvGrpSpPr>
        <p:cNvPr id="221" name=""/>
        <p:cNvGrpSpPr/>
        <p:nvPr/>
      </p:nvGrpSpPr>
      <p:grpSpPr>
        <a:xfrm rot="0">
          <a:off x="0" y="0"/>
          <a:ext cx="0" cy="0"/>
          <a:chOff x="0" y="0"/>
          <a:chExt cx="0" cy="0"/>
        </a:xfrm>
      </p:grpSpPr>
      <p:sp>
        <p:nvSpPr>
          <p:cNvPr id="1049027" name=""/>
          <p:cNvSpPr/>
          <p:nvPr>
            <p:ph type="title" sz="full" idx="0"/>
          </p:nvPr>
        </p:nvSpPr>
        <p:spPr>
          <a:xfrm rot="0">
            <a:off x="457200" y="457200"/>
            <a:ext cx="8229600" cy="1371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lvl="0"/>
            <a:r>
              <a:rPr b="1" sz="2800"/>
              <a:t>Differential Amplifier</a:t>
            </a:r>
          </a:p>
        </p:txBody>
      </p:sp>
      <p:sp>
        <p:nvSpPr>
          <p:cNvPr id="1049028" name=""/>
          <p:cNvSpPr/>
          <p:nvPr>
            <p:ph type="body" sz="half" idx="1"/>
          </p:nvPr>
        </p:nvSpPr>
        <p:spPr>
          <a:xfrm rot="0">
            <a:off x="457200" y="1981200"/>
            <a:ext cx="7924800" cy="1524000"/>
          </a:xfrm>
          <a:prstGeom prst="rect"/>
          <a:noFill/>
          <a:ln w="9525" cap="flat" cmpd="sng">
            <a:solidFill>
              <a:schemeClr val="dk1">
                <a:alpha val="100000"/>
              </a:schemeClr>
            </a:solidFill>
            <a:prstDash val="solid"/>
            <a:round/>
          </a:ln>
        </p:spPr>
        <p:txBody>
          <a:bodyPr anchor="t" bIns="45720" lIns="91440" rIns="91440" tIns="45720"/>
          <a:lstStyle>
            <a:lvl1pPr marL="342900">
              <a:lnSpc>
                <a:spcPct val="100000"/>
              </a:lnSpc>
              <a:spcBef>
                <a:spcPct val="20000"/>
              </a:spcBef>
              <a:spcAft>
                <a:spcPct val="0"/>
              </a:spcAft>
              <a:buClr>
                <a:schemeClr val="dk2"/>
              </a:buClr>
              <a:buFont typeface="Wingdings" pitchFamily="2" charset="2"/>
              <a:buChar char="n"/>
              <a:defRPr sz="2800">
                <a:solidFill>
                  <a:schemeClr val="dk1"/>
                </a:solidFill>
              </a:defRPr>
            </a:lvl1pPr>
            <a:lvl2pPr marL="742950">
              <a:lnSpc>
                <a:spcPct val="100000"/>
              </a:lnSpc>
              <a:spcBef>
                <a:spcPct val="20000"/>
              </a:spcBef>
              <a:spcAft>
                <a:spcPct val="0"/>
              </a:spcAft>
              <a:buClr>
                <a:schemeClr val="accent2"/>
              </a:buClr>
              <a:buFont typeface="Wingdings" pitchFamily="2" charset="2"/>
              <a:buChar char="¨"/>
              <a:defRPr sz="2400">
                <a:solidFill>
                  <a:schemeClr val="dk1"/>
                </a:solidFill>
              </a:defRPr>
            </a:lvl2pPr>
            <a:lvl3pPr marL="1143000">
              <a:lnSpc>
                <a:spcPct val="100000"/>
              </a:lnSpc>
              <a:spcBef>
                <a:spcPct val="20000"/>
              </a:spcBef>
              <a:spcAft>
                <a:spcPct val="0"/>
              </a:spcAft>
              <a:buClr>
                <a:schemeClr val="dk2"/>
              </a:buClr>
              <a:buFont typeface="Wingdings" pitchFamily="2" charset="2"/>
              <a:buChar char="n"/>
              <a:defRPr sz="2000">
                <a:solidFill>
                  <a:schemeClr val="dk1"/>
                </a:solidFill>
              </a:defRPr>
            </a:lvl3pPr>
            <a:lvl4pPr marL="1600200">
              <a:lnSpc>
                <a:spcPct val="100000"/>
              </a:lnSpc>
              <a:spcBef>
                <a:spcPct val="20000"/>
              </a:spcBef>
              <a:spcAft>
                <a:spcPct val="0"/>
              </a:spcAft>
              <a:buClr>
                <a:schemeClr val="accent2"/>
              </a:buClr>
              <a:buFont typeface="Wingdings" pitchFamily="2" charset="2"/>
              <a:buChar char="¨"/>
              <a:defRPr sz="1800">
                <a:solidFill>
                  <a:schemeClr val="dk1"/>
                </a:solidFill>
              </a:defRPr>
            </a:lvl4pPr>
            <a:lvl5pPr marL="2057400">
              <a:lnSpc>
                <a:spcPct val="100000"/>
              </a:lnSpc>
              <a:spcBef>
                <a:spcPct val="20000"/>
              </a:spcBef>
              <a:spcAft>
                <a:spcPct val="0"/>
              </a:spcAft>
              <a:buClr>
                <a:schemeClr val="dk2"/>
              </a:buClr>
              <a:buFont typeface="Wingdings" pitchFamily="2" charset="2"/>
              <a:buChar char="§"/>
              <a:defRPr sz="1800">
                <a:solidFill>
                  <a:schemeClr val="dk1"/>
                </a:solidFill>
              </a:defRPr>
            </a:lvl5pPr>
          </a:lstStyle>
          <a:p>
            <a:pPr lvl="0">
              <a:lnSpc>
                <a:spcPct val="150000"/>
              </a:lnSpc>
              <a:buNone/>
            </a:pPr>
            <a:r>
              <a:rPr sz="2000"/>
              <a:t>The amplifier which amplifies the difference between the two input voltages is called differential amplifier.</a:t>
            </a:r>
          </a:p>
        </p:txBody>
      </p:sp>
      <p:pic>
        <p:nvPicPr>
          <p:cNvPr id="2097203" name=""/>
          <p:cNvPicPr>
            <a:picLocks/>
          </p:cNvPicPr>
          <p:nvPr>
            <p:ph sz="half" idx="2"/>
          </p:nvPr>
        </p:nvPicPr>
        <p:blipFill>
          <a:blip xmlns:r="http://schemas.openxmlformats.org/officeDocument/2006/relationships" r:embed="rId1"/>
          <a:srcRect l="0" t="0" r="0" b="0"/>
          <a:stretch>
            <a:fillRect/>
          </a:stretch>
        </p:blipFill>
        <p:spPr>
          <a:xfrm rot="0">
            <a:off x="457200" y="4038600"/>
            <a:ext cx="7696200" cy="682625"/>
          </a:xfrm>
          <a:prstGeom prst="rect"/>
          <a:noFill/>
          <a:ln w="9525" cap="flat" cmpd="sng">
            <a:solidFill>
              <a:schemeClr val="dk1">
                <a:alpha val="100000"/>
              </a:schemeClr>
            </a:solidFill>
            <a:prstDash val="solid"/>
            <a:round/>
          </a:ln>
        </p:spPr>
      </p:pic>
      <p:sp>
        <p:nvSpPr>
          <p:cNvPr id="1049029" name=""/>
          <p:cNvSpPr txBox="1"/>
          <p:nvPr/>
        </p:nvSpPr>
        <p:spPr>
          <a:xfrm rot="0">
            <a:off x="533400" y="5791200"/>
            <a:ext cx="8382000" cy="1007643"/>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altLang="en-US" lang="en-US"/>
              <a:t>Key point:  For very small </a:t>
            </a:r>
            <a:r>
              <a:rPr altLang="en-US" lang="en-US"/>
              <a:t>V</a:t>
            </a:r>
            <a:r>
              <a:rPr altLang="en-US" baseline="-25000" lang="en-US"/>
              <a:t>d</a:t>
            </a:r>
            <a:r>
              <a:rPr altLang="en-US" lang="en-US"/>
              <a:t> , output gets driven into saturation due to high A</a:t>
            </a:r>
            <a:r>
              <a:rPr altLang="en-US" baseline="-25000" lang="en-US"/>
              <a:t>OL , </a:t>
            </a:r>
            <a:r>
              <a:rPr altLang="en-US" lang="en-US"/>
              <a:t>hence this application is applicable for very small range of differential input voltage.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1">
  <p:cSld>
    <p:spTree>
      <p:nvGrpSpPr>
        <p:cNvPr id="222" name=""/>
        <p:cNvGrpSpPr/>
        <p:nvPr/>
      </p:nvGrpSpPr>
      <p:grpSpPr>
        <a:xfrm rot="0">
          <a:off x="0" y="0"/>
          <a:ext cx="0" cy="0"/>
          <a:chOff x="0" y="0"/>
          <a:chExt cx="0" cy="0"/>
        </a:xfrm>
      </p:grpSpPr>
      <p:sp>
        <p:nvSpPr>
          <p:cNvPr id="1049030" name=""/>
          <p:cNvSpPr/>
          <p:nvPr>
            <p:ph type="title" sz="full" idx="0"/>
          </p:nvPr>
        </p:nvSpPr>
        <p:spPr>
          <a:xfrm rot="0">
            <a:off x="457200" y="457200"/>
            <a:ext cx="8229600" cy="8382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lvl="0"/>
            <a:r>
              <a:rPr b="1" sz="2800"/>
              <a:t>Inverting Amplifier</a:t>
            </a:r>
          </a:p>
        </p:txBody>
      </p:sp>
      <p:sp>
        <p:nvSpPr>
          <p:cNvPr id="1049031" name=""/>
          <p:cNvSpPr/>
          <p:nvPr>
            <p:ph type="body" sz="full" idx="1"/>
          </p:nvPr>
        </p:nvSpPr>
        <p:spPr>
          <a:xfrm rot="0">
            <a:off x="381000" y="1524000"/>
            <a:ext cx="8229600" cy="1676400"/>
          </a:xfrm>
          <a:prstGeom prst="rect"/>
          <a:noFill/>
          <a:ln w="9525" cap="flat" cmpd="sng">
            <a:solidFill>
              <a:schemeClr val="dk1">
                <a:alpha val="100000"/>
              </a:schemeClr>
            </a:solidFill>
            <a:prstDash val="solid"/>
            <a:round/>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lvl="0">
              <a:lnSpc>
                <a:spcPct val="150000"/>
              </a:lnSpc>
              <a:buNone/>
            </a:pPr>
            <a:r>
              <a:rPr sz="2400"/>
              <a:t>The amplifier in which the output is inverted i.e. having 180</a:t>
            </a:r>
            <a:r>
              <a:rPr baseline="30000" sz="2400"/>
              <a:t>o </a:t>
            </a:r>
            <a:r>
              <a:rPr sz="2400"/>
              <a:t>phase shift with respect to the input is called an inverting amplifier</a:t>
            </a:r>
          </a:p>
        </p:txBody>
      </p:sp>
      <p:sp>
        <p:nvSpPr>
          <p:cNvPr id="1049032" name=""/>
          <p:cNvSpPr txBox="1"/>
          <p:nvPr/>
        </p:nvSpPr>
        <p:spPr>
          <a:xfrm rot="0">
            <a:off x="3276600" y="3962400"/>
            <a:ext cx="2286000" cy="578942"/>
          </a:xfrm>
          <a:prstGeom prst="rect"/>
          <a:noFill/>
          <a:ln w="9525" cap="flat" cmpd="sng">
            <a:solidFill>
              <a:schemeClr val="dk1">
                <a:alpha val="100000"/>
              </a:schemeClr>
            </a:solidFill>
            <a:prstDash val="solid"/>
            <a:round/>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sz="2400"/>
              <a:t>V</a:t>
            </a:r>
            <a:r>
              <a:rPr baseline="-25000" sz="2400"/>
              <a:t>o </a:t>
            </a:r>
            <a:r>
              <a:rPr sz="2400"/>
              <a:t>= -A</a:t>
            </a:r>
            <a:r>
              <a:rPr baseline="-25000" sz="2400"/>
              <a:t>OL </a:t>
            </a:r>
            <a:r>
              <a:rPr sz="2400"/>
              <a:t>V</a:t>
            </a:r>
            <a:r>
              <a:rPr baseline="-25000" sz="2400"/>
              <a:t>in2</a:t>
            </a:r>
            <a:r>
              <a:t> </a:t>
            </a:r>
          </a:p>
        </p:txBody>
      </p:sp>
      <p:sp>
        <p:nvSpPr>
          <p:cNvPr id="1049033" name=""/>
          <p:cNvSpPr txBox="1"/>
          <p:nvPr/>
        </p:nvSpPr>
        <p:spPr>
          <a:xfrm rot="0">
            <a:off x="533400" y="5943600"/>
            <a:ext cx="8305800" cy="36671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p>
        </p:txBody>
      </p:sp>
      <p:sp>
        <p:nvSpPr>
          <p:cNvPr id="1049034" name=""/>
          <p:cNvSpPr txBox="1"/>
          <p:nvPr/>
        </p:nvSpPr>
        <p:spPr>
          <a:xfrm rot="0">
            <a:off x="304800" y="5791200"/>
            <a:ext cx="8534400" cy="677443"/>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altLang="en-US" lang="en-US"/>
              <a:t>Keypoint</a:t>
            </a:r>
            <a:r>
              <a:rPr altLang="en-US" lang="en-US"/>
              <a:t>: The negative sign indicates that there is phase shift of 180</a:t>
            </a:r>
            <a:r>
              <a:rPr altLang="en-US" baseline="30000" lang="en-US"/>
              <a:t>o </a:t>
            </a:r>
            <a:r>
              <a:rPr altLang="en-US" lang="en-US"/>
              <a:t>between input and output i.e. output is inverted with respect to input.</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1">
  <p:cSld>
    <p:spTree>
      <p:nvGrpSpPr>
        <p:cNvPr id="223" name=""/>
        <p:cNvGrpSpPr/>
        <p:nvPr/>
      </p:nvGrpSpPr>
      <p:grpSpPr>
        <a:xfrm rot="0">
          <a:off x="0" y="0"/>
          <a:ext cx="0" cy="0"/>
          <a:chOff x="0" y="0"/>
          <a:chExt cx="0" cy="0"/>
        </a:xfrm>
      </p:grpSpPr>
      <p:sp>
        <p:nvSpPr>
          <p:cNvPr id="1049035" name=""/>
          <p:cNvSpPr/>
          <p:nvPr>
            <p:ph type="title" sz="full" idx="0"/>
          </p:nvPr>
        </p:nvSpPr>
        <p:spPr>
          <a:xfrm rot="0">
            <a:off x="457200" y="457200"/>
            <a:ext cx="8229600" cy="762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lvl="0"/>
            <a:r>
              <a:rPr b="1" sz="2800"/>
              <a:t>Non-inverting Amplifier</a:t>
            </a:r>
          </a:p>
        </p:txBody>
      </p:sp>
      <p:sp>
        <p:nvSpPr>
          <p:cNvPr id="1049036" name=""/>
          <p:cNvSpPr/>
          <p:nvPr>
            <p:ph type="body" sz="full" idx="1"/>
          </p:nvPr>
        </p:nvSpPr>
        <p:spPr>
          <a:xfrm rot="0">
            <a:off x="381000" y="1447800"/>
            <a:ext cx="8229600" cy="1981200"/>
          </a:xfrm>
          <a:prstGeom prst="rect"/>
          <a:noFill/>
          <a:ln w="9525" cap="flat" cmpd="sng">
            <a:solidFill>
              <a:schemeClr val="dk1">
                <a:alpha val="100000"/>
              </a:schemeClr>
            </a:solidFill>
            <a:prstDash val="solid"/>
            <a:round/>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lvl="0">
              <a:lnSpc>
                <a:spcPct val="150000"/>
              </a:lnSpc>
              <a:buNone/>
            </a:pPr>
            <a:r>
              <a:rPr sz="2400"/>
              <a:t>The amplifier in which the output is amplified without any phase shift in between input and output is called non inverting amplifier</a:t>
            </a:r>
          </a:p>
        </p:txBody>
      </p:sp>
      <p:sp>
        <p:nvSpPr>
          <p:cNvPr id="1049037" name=""/>
          <p:cNvSpPr txBox="1"/>
          <p:nvPr/>
        </p:nvSpPr>
        <p:spPr>
          <a:xfrm rot="0">
            <a:off x="3276600" y="3962400"/>
            <a:ext cx="2286000" cy="578942"/>
          </a:xfrm>
          <a:prstGeom prst="rect"/>
          <a:noFill/>
          <a:ln w="9525" cap="flat" cmpd="sng">
            <a:solidFill>
              <a:schemeClr val="dk1">
                <a:alpha val="100000"/>
              </a:schemeClr>
            </a:solidFill>
            <a:prstDash val="solid"/>
            <a:round/>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sz="2400"/>
              <a:t>V</a:t>
            </a:r>
            <a:r>
              <a:rPr baseline="-25000" sz="2400"/>
              <a:t>o </a:t>
            </a:r>
            <a:r>
              <a:rPr sz="2400"/>
              <a:t>= A</a:t>
            </a:r>
            <a:r>
              <a:rPr baseline="-25000" sz="2400"/>
              <a:t>OL </a:t>
            </a:r>
            <a:r>
              <a:rPr sz="2400"/>
              <a:t>V</a:t>
            </a:r>
            <a:r>
              <a:rPr baseline="-25000" sz="2400"/>
              <a:t>in1</a:t>
            </a:r>
            <a:r>
              <a:t> </a:t>
            </a:r>
          </a:p>
        </p:txBody>
      </p:sp>
      <p:sp>
        <p:nvSpPr>
          <p:cNvPr id="1049038" name=""/>
          <p:cNvSpPr txBox="1"/>
          <p:nvPr/>
        </p:nvSpPr>
        <p:spPr>
          <a:xfrm rot="0">
            <a:off x="533400" y="5791200"/>
            <a:ext cx="7772400" cy="728243"/>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spcBef>
                <a:spcPct val="50000"/>
              </a:spcBef>
            </a:pPr>
            <a:r>
              <a:rPr altLang="en-US" lang="en-US"/>
              <a:t>Keypoint</a:t>
            </a:r>
            <a:r>
              <a:rPr altLang="en-US" lang="en-US"/>
              <a:t>: The positive output shows that input and output are in phase and input is amplified A</a:t>
            </a:r>
            <a:r>
              <a:rPr altLang="en-US" baseline="-25000" lang="en-US"/>
              <a:t>OL </a:t>
            </a:r>
            <a:r>
              <a:rPr altLang="en-US" lang="en-US"/>
              <a:t>times to get the output.</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1">
  <p:cSld>
    <p:spTree>
      <p:nvGrpSpPr>
        <p:cNvPr id="224" name=""/>
        <p:cNvGrpSpPr/>
        <p:nvPr/>
      </p:nvGrpSpPr>
      <p:grpSpPr>
        <a:xfrm rot="0">
          <a:off x="0" y="0"/>
          <a:ext cx="0" cy="0"/>
          <a:chOff x="0" y="0"/>
          <a:chExt cx="0" cy="0"/>
        </a:xfrm>
      </p:grpSpPr>
      <p:sp>
        <p:nvSpPr>
          <p:cNvPr id="1049039" name=""/>
          <p:cNvSpPr/>
          <p:nvPr>
            <p:ph type="title" sz="full" idx="0"/>
          </p:nvPr>
        </p:nvSpPr>
        <p:spPr>
          <a:xfrm rot="0">
            <a:off x="457200" y="457200"/>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Why op-amp is generally not used in open loop mode?</a:t>
            </a:r>
          </a:p>
        </p:txBody>
      </p:sp>
      <p:sp>
        <p:nvSpPr>
          <p:cNvPr id="1049040" name=""/>
          <p:cNvSpPr/>
          <p:nvPr>
            <p:ph sz="full" idx="1"/>
          </p:nvPr>
        </p:nvSpPr>
        <p:spPr>
          <a:xfrm rot="0">
            <a:off x="457200" y="1752600"/>
            <a:ext cx="8229600" cy="3886200"/>
          </a:xfrm>
          <a:prstGeom prst="rect"/>
          <a:noFill/>
          <a:ln>
            <a:noFill/>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buNone/>
            </a:pPr>
            <a:r>
              <a:rPr altLang="en-US" sz="2400" lang="en-US"/>
              <a:t>As open loop gain of op-amp is very large, very small input voltage drives the op-amp voltage to the saturation level.  Thus in open loop configuration, the output is at its positive saturation voltage (+</a:t>
            </a:r>
            <a:r>
              <a:rPr altLang="en-US" sz="2400" lang="en-US"/>
              <a:t>V</a:t>
            </a:r>
            <a:r>
              <a:rPr altLang="en-US" baseline="-25000" sz="2400" lang="en-US"/>
              <a:t>sat</a:t>
            </a:r>
            <a:r>
              <a:rPr altLang="en-US" sz="2400" lang="en-US"/>
              <a:t> ) or negative saturation voltage (-</a:t>
            </a:r>
            <a:r>
              <a:rPr altLang="en-US" sz="2400" lang="en-US"/>
              <a:t>V</a:t>
            </a:r>
            <a:r>
              <a:rPr altLang="en-US" baseline="-25000" sz="2400" lang="en-US"/>
              <a:t>sat</a:t>
            </a:r>
            <a:r>
              <a:rPr altLang="en-US" sz="2400" lang="en-US"/>
              <a:t> ) depending on which input V</a:t>
            </a:r>
            <a:r>
              <a:rPr altLang="en-US" baseline="-25000" sz="2400" lang="en-US"/>
              <a:t>1</a:t>
            </a:r>
            <a:r>
              <a:rPr altLang="en-US" sz="2400" lang="en-US"/>
              <a:t> or V</a:t>
            </a:r>
            <a:r>
              <a:rPr altLang="en-US" baseline="-25000" sz="2400" lang="en-US"/>
              <a:t>2</a:t>
            </a:r>
            <a:r>
              <a:rPr altLang="en-US" sz="2400" lang="en-US"/>
              <a:t> is more than the other.  For a.c</a:t>
            </a:r>
            <a:r>
              <a:rPr altLang="en-US" sz="2400" lang="en-US"/>
              <a:t>. input voltages, output may switch between positive and negative saturation voltages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1">
  <p:cSld>
    <p:spTree>
      <p:nvGrpSpPr>
        <p:cNvPr id="225" name=""/>
        <p:cNvGrpSpPr/>
        <p:nvPr/>
      </p:nvGrpSpPr>
      <p:grpSpPr>
        <a:xfrm rot="0">
          <a:off x="0" y="0"/>
          <a:ext cx="0" cy="0"/>
          <a:chOff x="0" y="0"/>
          <a:chExt cx="0" cy="0"/>
        </a:xfrm>
      </p:grpSpPr>
      <p:pic>
        <p:nvPicPr>
          <p:cNvPr id="2097204" name="" descr="C:\Documents and Settings\student\Desktop\Anupama\3.jpg"/>
          <p:cNvPicPr>
            <a:picLocks/>
          </p:cNvPicPr>
          <p:nvPr/>
        </p:nvPicPr>
        <p:blipFill>
          <a:blip xmlns:r="http://schemas.openxmlformats.org/officeDocument/2006/relationships" r:embed="rId1"/>
          <a:srcRect l="0" t="0" r="0" b="0"/>
          <a:stretch>
            <a:fillRect/>
          </a:stretch>
        </p:blipFill>
        <p:spPr>
          <a:xfrm rot="0">
            <a:off x="1066800" y="609600"/>
            <a:ext cx="7010400" cy="4403725"/>
          </a:xfrm>
          <a:prstGeom prst="rect"/>
          <a:noFill/>
          <a:ln>
            <a:noFill/>
          </a:ln>
        </p:spPr>
      </p:pic>
      <p:sp>
        <p:nvSpPr>
          <p:cNvPr id="1049041" name=""/>
          <p:cNvSpPr txBox="1"/>
          <p:nvPr/>
        </p:nvSpPr>
        <p:spPr>
          <a:xfrm rot="0">
            <a:off x="533400" y="5029200"/>
            <a:ext cx="7924800" cy="1688725"/>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lnSpc>
                <a:spcPct val="150000"/>
              </a:lnSpc>
            </a:pPr>
            <a:r>
              <a:rPr sz="2000"/>
              <a:t>This indicates the inability of op-amp to work as a linear small signal amplifier in the open loop mode.  Hence the op-amp in open loop configuration is not used for the linear applications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1">
  <p:cSld>
    <p:spTree>
      <p:nvGrpSpPr>
        <p:cNvPr id="125" name=""/>
        <p:cNvGrpSpPr/>
        <p:nvPr/>
      </p:nvGrpSpPr>
      <p:grpSpPr>
        <a:xfrm rot="0">
          <a:off x="0" y="0"/>
          <a:ext cx="0" cy="0"/>
          <a:chOff x="0" y="0"/>
          <a:chExt cx="0" cy="0"/>
        </a:xfrm>
      </p:grpSpPr>
      <p:graphicFrame>
        <p:nvGraphicFramePr>
          <p:cNvPr id="4194305" name=""/>
          <p:cNvGraphicFramePr>
            <a:graphicFrameLocks/>
          </p:cNvGraphicFramePr>
          <p:nvPr/>
        </p:nvGraphicFramePr>
        <p:xfrm rot="0">
          <a:off x="457200" y="1397000"/>
          <a:ext cx="8077200" cy="3325812"/>
        </p:xfrm>
        <a:graphic>
          <a:graphicData uri="http://schemas.openxmlformats.org/drawingml/2006/table">
            <a:tbl>
              <a:tblPr/>
              <a:tblGrid>
                <a:gridCol w="1616075"/>
                <a:gridCol w="1614487"/>
                <a:gridCol w="1616075"/>
                <a:gridCol w="1614487"/>
                <a:gridCol w="1616075"/>
              </a:tblGrid>
              <a:tr h="660399">
                <a:tc>
                  <a:txBody>
                    <a:bodyPr/>
                    <a:p>
                      <a:pPr algn="ctr" eaLnBrk="1" hangingPunct="1" indent="0" latinLnBrk="1" lvl="0" marL="0">
                        <a:buFont typeface="Wingdings" pitchFamily="2" charset="2"/>
                        <a:buNone/>
                      </a:pPr>
                      <a:r>
                        <a:rPr b="1" sz="2400">
                          <a:solidFill>
                            <a:schemeClr val="dk1"/>
                          </a:solidFill>
                        </a:rPr>
                        <a:t>SSI</a:t>
                      </a:r>
                    </a:p>
                  </a:txBody>
                  <a:tcPr marL="91440" marR="91440" marT="45720" marB="45720">
                    <a:lnL w="28575" cap="flat" cmpd="sng">
                      <a:solidFill>
                        <a:schemeClr val="dk1">
                          <a:alpha val="100000"/>
                        </a:schemeClr>
                      </a:solidFill>
                      <a:prstDash val="solid"/>
                      <a:round/>
                    </a:lnL>
                    <a:lnR w="12700" cap="flat" cmpd="sng">
                      <a:solidFill>
                        <a:schemeClr val="dk1">
                          <a:alpha val="100000"/>
                        </a:schemeClr>
                      </a:solidFill>
                      <a:prstDash val="solid"/>
                      <a:round/>
                    </a:lnR>
                    <a:lnT w="28575"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algn="ctr" eaLnBrk="1" hangingPunct="1" indent="0" latinLnBrk="1" lvl="0" marL="0">
                        <a:buFont typeface="Wingdings" pitchFamily="2" charset="2"/>
                        <a:buNone/>
                      </a:pPr>
                      <a:r>
                        <a:rPr b="1" sz="2400">
                          <a:solidFill>
                            <a:schemeClr val="dk1"/>
                          </a:solidFill>
                        </a:rPr>
                        <a:t>MSI</a:t>
                      </a:r>
                    </a:p>
                  </a:txBody>
                  <a:tcPr marL="91440" marR="91440" marT="45720" marB="45720">
                    <a:lnL w="12700" cap="flat" cmpd="sng">
                      <a:solidFill>
                        <a:schemeClr val="dk1">
                          <a:alpha val="100000"/>
                        </a:schemeClr>
                      </a:solidFill>
                      <a:prstDash val="solid"/>
                      <a:round/>
                    </a:lnL>
                    <a:lnR w="12700" cap="flat" cmpd="sng">
                      <a:solidFill>
                        <a:schemeClr val="dk1">
                          <a:alpha val="100000"/>
                        </a:schemeClr>
                      </a:solidFill>
                      <a:prstDash val="solid"/>
                      <a:round/>
                    </a:lnR>
                    <a:lnT w="28575"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algn="ctr" eaLnBrk="1" hangingPunct="1" indent="0" latinLnBrk="1" lvl="0" marL="0">
                        <a:buFont typeface="Wingdings" pitchFamily="2" charset="2"/>
                        <a:buNone/>
                      </a:pPr>
                      <a:r>
                        <a:rPr b="1" sz="2400">
                          <a:solidFill>
                            <a:schemeClr val="dk1"/>
                          </a:solidFill>
                        </a:rPr>
                        <a:t>LSI</a:t>
                      </a:r>
                    </a:p>
                  </a:txBody>
                  <a:tcPr marL="91440" marR="91440" marT="45720" marB="45720">
                    <a:lnL w="12700" cap="flat" cmpd="sng">
                      <a:solidFill>
                        <a:schemeClr val="dk1">
                          <a:alpha val="100000"/>
                        </a:schemeClr>
                      </a:solidFill>
                      <a:prstDash val="solid"/>
                      <a:round/>
                    </a:lnL>
                    <a:lnR w="12700" cap="flat" cmpd="sng">
                      <a:solidFill>
                        <a:schemeClr val="dk1">
                          <a:alpha val="100000"/>
                        </a:schemeClr>
                      </a:solidFill>
                      <a:prstDash val="solid"/>
                      <a:round/>
                    </a:lnR>
                    <a:lnT w="28575"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algn="ctr" eaLnBrk="1" hangingPunct="1" indent="0" latinLnBrk="1" lvl="0" marL="0">
                        <a:buFont typeface="Wingdings" pitchFamily="2" charset="2"/>
                        <a:buNone/>
                      </a:pPr>
                      <a:r>
                        <a:rPr b="1" sz="2400">
                          <a:solidFill>
                            <a:schemeClr val="dk1"/>
                          </a:solidFill>
                        </a:rPr>
                        <a:t>VLSI</a:t>
                      </a:r>
                    </a:p>
                  </a:txBody>
                  <a:tcPr marL="91440" marR="91440" marT="45720" marB="45720">
                    <a:lnL w="12700" cap="flat" cmpd="sng">
                      <a:solidFill>
                        <a:schemeClr val="dk1">
                          <a:alpha val="100000"/>
                        </a:schemeClr>
                      </a:solidFill>
                      <a:prstDash val="solid"/>
                      <a:round/>
                    </a:lnL>
                    <a:lnR w="12700" cap="flat" cmpd="sng">
                      <a:solidFill>
                        <a:schemeClr val="dk1">
                          <a:alpha val="100000"/>
                        </a:schemeClr>
                      </a:solidFill>
                      <a:prstDash val="solid"/>
                      <a:round/>
                    </a:lnR>
                    <a:lnT w="28575"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algn="ctr" eaLnBrk="1" hangingPunct="1" indent="0" latinLnBrk="1" lvl="0" marL="0">
                        <a:buFont typeface="Wingdings" pitchFamily="2" charset="2"/>
                        <a:buNone/>
                      </a:pPr>
                      <a:r>
                        <a:rPr b="1" sz="2400">
                          <a:solidFill>
                            <a:schemeClr val="dk1"/>
                          </a:solidFill>
                        </a:rPr>
                        <a:t>ULSI</a:t>
                      </a:r>
                    </a:p>
                  </a:txBody>
                  <a:tcPr marL="91440" marR="91440" marT="45720" marB="45720">
                    <a:lnL w="12700" cap="flat" cmpd="sng">
                      <a:solidFill>
                        <a:schemeClr val="dk1">
                          <a:alpha val="100000"/>
                        </a:schemeClr>
                      </a:solidFill>
                      <a:prstDash val="solid"/>
                      <a:round/>
                    </a:lnL>
                    <a:lnR w="28575" cap="flat" cmpd="sng">
                      <a:solidFill>
                        <a:schemeClr val="dk1">
                          <a:alpha val="100000"/>
                        </a:schemeClr>
                      </a:solidFill>
                      <a:prstDash val="solid"/>
                      <a:round/>
                    </a:lnR>
                    <a:lnT w="28575" cap="flat" cmpd="sng">
                      <a:solidFill>
                        <a:schemeClr val="dk1">
                          <a:alpha val="100000"/>
                        </a:schemeClr>
                      </a:solidFill>
                      <a:prstDash val="solid"/>
                      <a:round/>
                    </a:lnT>
                    <a:lnB w="12700" cap="flat" cmpd="sng">
                      <a:solidFill>
                        <a:schemeClr val="dk1">
                          <a:alpha val="100000"/>
                        </a:schemeClr>
                      </a:solidFill>
                      <a:prstDash val="solid"/>
                      <a:round/>
                    </a:lnB>
                    <a:noFill/>
                  </a:tcPr>
                </a:tc>
              </a:tr>
              <a:tr h="1311274">
                <a:tc>
                  <a:txBody>
                    <a:bodyPr/>
                    <a:p>
                      <a:pPr eaLnBrk="1" hangingPunct="1" indent="0" latinLnBrk="1" lvl="0" marL="0">
                        <a:buFont typeface="Wingdings" pitchFamily="2" charset="2"/>
                        <a:buNone/>
                      </a:pPr>
                      <a:r>
                        <a:rPr sz="2000">
                          <a:solidFill>
                            <a:schemeClr val="dk1"/>
                          </a:solidFill>
                        </a:rPr>
                        <a:t>&lt; 100 active devices</a:t>
                      </a:r>
                    </a:p>
                  </a:txBody>
                  <a:tcPr marL="91440" marR="91440" marT="45720" marB="45720">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eaLnBrk="1" hangingPunct="1" indent="0" latinLnBrk="1" lvl="0" marL="0">
                        <a:buFont typeface="Wingdings" pitchFamily="2" charset="2"/>
                        <a:buNone/>
                      </a:pPr>
                      <a:r>
                        <a:rPr sz="2000">
                          <a:solidFill>
                            <a:schemeClr val="dk1"/>
                          </a:solidFill>
                        </a:rPr>
                        <a:t>100-1000 active devices</a:t>
                      </a:r>
                    </a:p>
                  </a:txBody>
                  <a:tcPr marL="91440" marR="91440" marT="45720" marB="45720">
                    <a:lnL w="12700"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eaLnBrk="1" hangingPunct="1" indent="0" latinLnBrk="1" lvl="0" marL="0">
                        <a:buFont typeface="Wingdings" pitchFamily="2" charset="2"/>
                        <a:buNone/>
                      </a:pPr>
                      <a:r>
                        <a:rPr sz="2000">
                          <a:solidFill>
                            <a:schemeClr val="dk1"/>
                          </a:solidFill>
                        </a:rPr>
                        <a:t>1000-100000 active devices</a:t>
                      </a:r>
                    </a:p>
                  </a:txBody>
                  <a:tcPr marL="91440" marR="91440" marT="45720" marB="45720">
                    <a:lnL w="12700"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eaLnBrk="1" hangingPunct="1" indent="0" latinLnBrk="1" lvl="0" marL="0">
                        <a:buFont typeface="Wingdings" pitchFamily="2" charset="2"/>
                        <a:buNone/>
                      </a:pPr>
                      <a:r>
                        <a:rPr sz="2000">
                          <a:solidFill>
                            <a:schemeClr val="dk1"/>
                          </a:solidFill>
                        </a:rPr>
                        <a:t>&gt;100000 active devices</a:t>
                      </a:r>
                    </a:p>
                  </a:txBody>
                  <a:tcPr marL="91440" marR="91440" marT="45720" marB="45720">
                    <a:lnL w="12700"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eaLnBrk="1" hangingPunct="1" indent="0" latinLnBrk="1" lvl="0" marL="0">
                        <a:buFont typeface="Wingdings" pitchFamily="2" charset="2"/>
                        <a:buNone/>
                      </a:pPr>
                      <a:r>
                        <a:rPr sz="2000">
                          <a:solidFill>
                            <a:schemeClr val="dk1"/>
                          </a:solidFill>
                        </a:rPr>
                        <a:t>Over 1 million active devices</a:t>
                      </a:r>
                    </a:p>
                  </a:txBody>
                  <a:tcPr marL="91440" marR="91440" marT="45720" marB="45720">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r>
              <a:tr h="1354137">
                <a:tc>
                  <a:txBody>
                    <a:bodyPr/>
                    <a:p>
                      <a:pPr eaLnBrk="1" hangingPunct="1" indent="0" latinLnBrk="1" lvl="0" marL="0">
                        <a:buFont typeface="Wingdings" pitchFamily="2" charset="2"/>
                        <a:buNone/>
                      </a:pPr>
                      <a:r>
                        <a:rPr altLang="en-US" sz="2000" lang="en-US">
                          <a:solidFill>
                            <a:schemeClr val="dk1"/>
                          </a:solidFill>
                        </a:rPr>
                        <a:t>Integrated resistors, diodes &amp; </a:t>
                      </a:r>
                      <a:r>
                        <a:rPr altLang="en-US" sz="2000" lang="en-US">
                          <a:solidFill>
                            <a:schemeClr val="dk1"/>
                          </a:solidFill>
                        </a:rPr>
                        <a:t>BJT’s</a:t>
                      </a:r>
                    </a:p>
                  </a:txBody>
                  <a:tcPr marL="91440" marR="91440" marT="45720" marB="45720">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28575" cap="flat" cmpd="sng">
                      <a:solidFill>
                        <a:schemeClr val="dk1">
                          <a:alpha val="100000"/>
                        </a:schemeClr>
                      </a:solidFill>
                      <a:prstDash val="solid"/>
                      <a:round/>
                    </a:lnB>
                    <a:noFill/>
                  </a:tcPr>
                </a:tc>
                <a:tc>
                  <a:txBody>
                    <a:bodyPr/>
                    <a:p>
                      <a:pPr eaLnBrk="1" hangingPunct="1" indent="0" latinLnBrk="1" lvl="0" marL="0">
                        <a:buFont typeface="Wingdings" pitchFamily="2" charset="2"/>
                        <a:buNone/>
                      </a:pPr>
                      <a:r>
                        <a:rPr altLang="en-US" sz="2000" lang="en-US">
                          <a:solidFill>
                            <a:schemeClr val="dk1"/>
                          </a:solidFill>
                        </a:rPr>
                        <a:t>BJT’s</a:t>
                      </a:r>
                      <a:r>
                        <a:rPr altLang="en-US" sz="2000" lang="en-US">
                          <a:solidFill>
                            <a:schemeClr val="dk1"/>
                          </a:solidFill>
                        </a:rPr>
                        <a:t> and Enhanced MOSFETS</a:t>
                      </a:r>
                    </a:p>
                  </a:txBody>
                  <a:tcPr marL="91440" marR="91440" marT="45720" marB="45720">
                    <a:lnL w="12700"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28575" cap="flat" cmpd="sng">
                      <a:solidFill>
                        <a:schemeClr val="dk1">
                          <a:alpha val="100000"/>
                        </a:schemeClr>
                      </a:solidFill>
                      <a:prstDash val="solid"/>
                      <a:round/>
                    </a:lnB>
                    <a:noFill/>
                  </a:tcPr>
                </a:tc>
                <a:tc>
                  <a:txBody>
                    <a:bodyPr/>
                    <a:p>
                      <a:pPr eaLnBrk="1" hangingPunct="1" indent="0" latinLnBrk="1" lvl="0" marL="0">
                        <a:buFont typeface="Wingdings" pitchFamily="2" charset="2"/>
                        <a:buNone/>
                      </a:pPr>
                      <a:r>
                        <a:rPr sz="2000">
                          <a:solidFill>
                            <a:schemeClr val="dk1"/>
                          </a:solidFill>
                        </a:rPr>
                        <a:t>MOSFETS</a:t>
                      </a:r>
                    </a:p>
                  </a:txBody>
                  <a:tcPr marL="91440" marR="91440" marT="45720" marB="45720">
                    <a:lnL w="12700"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28575" cap="flat" cmpd="sng">
                      <a:solidFill>
                        <a:schemeClr val="dk1">
                          <a:alpha val="100000"/>
                        </a:schemeClr>
                      </a:solidFill>
                      <a:prstDash val="solid"/>
                      <a:round/>
                    </a:lnB>
                    <a:noFill/>
                  </a:tcPr>
                </a:tc>
                <a:tc>
                  <a:txBody>
                    <a:bodyPr/>
                    <a:p>
                      <a:pPr eaLnBrk="1" hangingPunct="1" indent="0" latinLnBrk="1" lvl="0" marL="0">
                        <a:buFont typeface="Wingdings" pitchFamily="2" charset="2"/>
                        <a:buNone/>
                      </a:pPr>
                      <a:r>
                        <a:rPr sz="2000">
                          <a:solidFill>
                            <a:schemeClr val="dk1"/>
                          </a:solidFill>
                        </a:rPr>
                        <a:t>8bit, 16bit Microprocessors</a:t>
                      </a:r>
                    </a:p>
                  </a:txBody>
                  <a:tcPr marL="91440" marR="91440" marT="45720" marB="45720">
                    <a:lnL w="12700"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28575" cap="flat" cmpd="sng">
                      <a:solidFill>
                        <a:schemeClr val="dk1">
                          <a:alpha val="100000"/>
                        </a:schemeClr>
                      </a:solidFill>
                      <a:prstDash val="solid"/>
                      <a:round/>
                    </a:lnB>
                    <a:noFill/>
                  </a:tcPr>
                </a:tc>
                <a:tc>
                  <a:txBody>
                    <a:bodyPr/>
                    <a:p>
                      <a:pPr eaLnBrk="1" hangingPunct="1" indent="0" latinLnBrk="1" lvl="0" marL="0">
                        <a:buFont typeface="Wingdings" pitchFamily="2" charset="2"/>
                        <a:buNone/>
                      </a:pPr>
                      <a:r>
                        <a:rPr sz="2000">
                          <a:solidFill>
                            <a:schemeClr val="dk1"/>
                          </a:solidFill>
                        </a:rPr>
                        <a:t>Pentium Microprocessors</a:t>
                      </a:r>
                    </a:p>
                  </a:txBody>
                  <a:tcPr marL="91440" marR="91440" marT="45720" marB="45720">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28575" cap="flat" cmpd="sng">
                      <a:solidFill>
                        <a:schemeClr val="dk1">
                          <a:alpha val="100000"/>
                        </a:schemeClr>
                      </a:solidFill>
                      <a:prstDash val="solid"/>
                      <a:round/>
                    </a:lnB>
                    <a:noFill/>
                  </a:tcPr>
                </a:tc>
              </a:tr>
            </a:tbl>
          </a:graphicData>
        </a:graphic>
      </p:graphicFrame>
    </p:spTree>
  </p:cSld>
  <p:clrMapOvr>
    <a:masterClrMapping/>
  </p:clrMapOvr>
  <p:timing/>
</p:sld>
</file>

<file path=ppt/slides/slide90.xml><?xml version="1.0" encoding="utf-8"?>
<p:sld xmlns:a="http://schemas.openxmlformats.org/drawingml/2006/main" xmlns:r="http://schemas.openxmlformats.org/officeDocument/2006/relationships" xmlns:p="http://schemas.openxmlformats.org/presentationml/2006/main" showMasterSp="1">
  <p:cSld>
    <p:spTree>
      <p:nvGrpSpPr>
        <p:cNvPr id="226" name=""/>
        <p:cNvGrpSpPr/>
        <p:nvPr/>
      </p:nvGrpSpPr>
      <p:grpSpPr>
        <a:xfrm rot="0">
          <a:off x="0" y="0"/>
          <a:ext cx="0" cy="0"/>
          <a:chOff x="0" y="0"/>
          <a:chExt cx="0" cy="0"/>
        </a:xfrm>
      </p:grpSpPr>
      <p:sp>
        <p:nvSpPr>
          <p:cNvPr id="1049042" name=""/>
          <p:cNvSpPr/>
          <p:nvPr>
            <p:ph type="title" sz="full" idx="0"/>
          </p:nvPr>
        </p:nvSpPr>
        <p:spPr>
          <a:xfrm rot="0">
            <a:off x="457200" y="457200"/>
            <a:ext cx="8229600" cy="8382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General purpose op-amp 741</a:t>
            </a:r>
          </a:p>
        </p:txBody>
      </p:sp>
      <p:sp>
        <p:nvSpPr>
          <p:cNvPr id="1049043" name=""/>
          <p:cNvSpPr/>
          <p:nvPr>
            <p:ph sz="full" idx="1"/>
          </p:nvPr>
        </p:nvSpPr>
        <p:spPr>
          <a:xfrm rot="0">
            <a:off x="457200" y="1447800"/>
            <a:ext cx="8229600" cy="1981200"/>
          </a:xfrm>
          <a:prstGeom prst="rect"/>
          <a:noFill/>
          <a:ln w="9525" cap="flat" cmpd="sng">
            <a:solidFill>
              <a:schemeClr val="dk1">
                <a:alpha val="100000"/>
              </a:schemeClr>
            </a:solidFill>
            <a:prstDash val="solid"/>
            <a:round/>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eaLnBrk="1" hangingPunct="1" latinLnBrk="1" lvl="0">
              <a:lnSpc>
                <a:spcPct val="150000"/>
              </a:lnSpc>
              <a:buNone/>
            </a:pPr>
            <a:r>
              <a:rPr sz="2400"/>
              <a:t>The IC 741 is high performance monolithic op-amp IC.  It is available in 8pin, 10pin or 14pin configuration.  It can operate over a temperature of -55</a:t>
            </a:r>
            <a:r>
              <a:rPr baseline="30000" sz="2400"/>
              <a:t>0</a:t>
            </a:r>
            <a:r>
              <a:rPr sz="2400"/>
              <a:t> C to 125</a:t>
            </a:r>
            <a:r>
              <a:rPr baseline="30000" sz="2400"/>
              <a:t>0</a:t>
            </a:r>
            <a:r>
              <a:rPr sz="2400"/>
              <a:t> C.</a:t>
            </a:r>
          </a:p>
        </p:txBody>
      </p:sp>
      <p:sp>
        <p:nvSpPr>
          <p:cNvPr id="1049044" name=""/>
          <p:cNvSpPr txBox="1"/>
          <p:nvPr/>
        </p:nvSpPr>
        <p:spPr>
          <a:xfrm rot="0">
            <a:off x="762000" y="3657600"/>
            <a:ext cx="7315200" cy="3408540"/>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lnSpc>
                <a:spcPct val="150000"/>
              </a:lnSpc>
            </a:pPr>
            <a:r>
              <a:t>Features:</a:t>
            </a:r>
          </a:p>
          <a:p>
            <a:pPr lvl="0">
              <a:lnSpc>
                <a:spcPct val="150000"/>
              </a:lnSpc>
              <a:buFontTx/>
              <a:buAutoNum type="romanLcParenR" startAt="1"/>
            </a:pPr>
            <a:r>
              <a:t>No frequency compensation required</a:t>
            </a:r>
          </a:p>
          <a:p>
            <a:pPr lvl="0">
              <a:lnSpc>
                <a:spcPct val="150000"/>
              </a:lnSpc>
              <a:buFontTx/>
              <a:buAutoNum type="romanLcParenR" startAt="1"/>
            </a:pPr>
            <a:r>
              <a:t>Short circuit protection provided</a:t>
            </a:r>
          </a:p>
          <a:p>
            <a:pPr lvl="0">
              <a:lnSpc>
                <a:spcPct val="150000"/>
              </a:lnSpc>
              <a:buFontTx/>
              <a:buAutoNum type="romanLcParenR" startAt="1"/>
            </a:pPr>
            <a:r>
              <a:t>Offset Voltage null capability</a:t>
            </a:r>
          </a:p>
          <a:p>
            <a:pPr lvl="0">
              <a:lnSpc>
                <a:spcPct val="150000"/>
              </a:lnSpc>
              <a:buFontTx/>
              <a:buAutoNum type="romanLcParenR" startAt="1"/>
            </a:pPr>
            <a:r>
              <a:t>Large common mode and differential voltage range</a:t>
            </a:r>
          </a:p>
          <a:p>
            <a:pPr lvl="0">
              <a:lnSpc>
                <a:spcPct val="150000"/>
              </a:lnSpc>
              <a:buFontTx/>
              <a:buAutoNum type="romanLcParenR" startAt="1"/>
            </a:pPr>
            <a:r>
              <a:t>No latch up</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1">
  <p:cSld>
    <p:spTree>
      <p:nvGrpSpPr>
        <p:cNvPr id="227" name=""/>
        <p:cNvGrpSpPr/>
        <p:nvPr/>
      </p:nvGrpSpPr>
      <p:grpSpPr>
        <a:xfrm rot="0">
          <a:off x="0" y="0"/>
          <a:ext cx="0" cy="0"/>
          <a:chOff x="0" y="0"/>
          <a:chExt cx="0" cy="0"/>
        </a:xfrm>
      </p:grpSpPr>
      <p:pic>
        <p:nvPicPr>
          <p:cNvPr id="2097205" name="" descr="C:\Documents and Settings\student\Desktop\Anupama\4.jpg"/>
          <p:cNvPicPr>
            <a:picLocks/>
          </p:cNvPicPr>
          <p:nvPr/>
        </p:nvPicPr>
        <p:blipFill>
          <a:blip xmlns:r="http://schemas.openxmlformats.org/officeDocument/2006/relationships" r:embed="rId1"/>
          <a:srcRect l="0" t="0" r="0" b="0"/>
          <a:stretch>
            <a:fillRect/>
          </a:stretch>
        </p:blipFill>
        <p:spPr>
          <a:xfrm rot="0">
            <a:off x="381000" y="990600"/>
            <a:ext cx="8763000" cy="5486400"/>
          </a:xfrm>
          <a:prstGeom prst="rect"/>
          <a:noFill/>
          <a:ln>
            <a:noFill/>
          </a:ln>
        </p:spPr>
      </p:pic>
      <p:sp>
        <p:nvSpPr>
          <p:cNvPr id="1049045" name=""/>
          <p:cNvSpPr txBox="1"/>
          <p:nvPr/>
        </p:nvSpPr>
        <p:spPr>
          <a:xfrm rot="0">
            <a:off x="1905000" y="381000"/>
            <a:ext cx="5638800" cy="55674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r>
              <a:rPr sz="2800"/>
              <a:t>Internal schematic of 741 op-amp</a:t>
            </a:r>
          </a:p>
        </p:txBody>
      </p:sp>
    </p:spTree>
  </p:cSld>
  <p:clrMapOvr>
    <a:masterClrMapping/>
  </p:clrMapOvr>
  <p:timing/>
</p:sld>
</file>

<file path=ppt/slides/slide92.xml><?xml version="1.0" encoding="utf-8"?>
<p:sld xmlns:a="http://schemas.openxmlformats.org/drawingml/2006/main" xmlns:r="http://schemas.openxmlformats.org/officeDocument/2006/relationships" xmlns:p="http://schemas.openxmlformats.org/presentationml/2006/main" showMasterSp="1">
  <p:cSld>
    <p:spTree>
      <p:nvGrpSpPr>
        <p:cNvPr id="228" name=""/>
        <p:cNvGrpSpPr/>
        <p:nvPr/>
      </p:nvGrpSpPr>
      <p:grpSpPr>
        <a:xfrm rot="0">
          <a:off x="0" y="0"/>
          <a:ext cx="0" cy="0"/>
          <a:chOff x="0" y="0"/>
          <a:chExt cx="0" cy="0"/>
        </a:xfrm>
      </p:grpSpPr>
      <p:sp>
        <p:nvSpPr>
          <p:cNvPr id="1049046" name=""/>
          <p:cNvSpPr txBox="1"/>
          <p:nvPr/>
        </p:nvSpPr>
        <p:spPr>
          <a:xfrm rot="0">
            <a:off x="1447800" y="0"/>
            <a:ext cx="5791200" cy="556742"/>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sym typeface="Arial" pitchFamily="0" charset="0"/>
              </a:defRPr>
            </a:lvl5pPr>
          </a:lstStyle>
          <a:p>
            <a:pPr lvl="0"/>
            <a:r>
              <a:rPr sz="2800"/>
              <a:t>The 8pin DIP package of IC 741 </a:t>
            </a:r>
          </a:p>
        </p:txBody>
      </p:sp>
      <p:pic>
        <p:nvPicPr>
          <p:cNvPr id="2097206" name="" descr="C:\Documents and Settings\student\Desktop\Anupama\5.jpg"/>
          <p:cNvPicPr>
            <a:picLocks/>
          </p:cNvPicPr>
          <p:nvPr/>
        </p:nvPicPr>
        <p:blipFill>
          <a:blip xmlns:r="http://schemas.openxmlformats.org/officeDocument/2006/relationships" r:embed="rId1"/>
          <a:srcRect l="0" t="0" r="0" b="0"/>
          <a:stretch>
            <a:fillRect/>
          </a:stretch>
        </p:blipFill>
        <p:spPr>
          <a:xfrm rot="0">
            <a:off x="685800" y="457200"/>
            <a:ext cx="7010400" cy="6400800"/>
          </a:xfrm>
          <a:prstGeom prst="rect"/>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1">
  <p:cSld>
    <p:spTree>
      <p:nvGrpSpPr>
        <p:cNvPr id="229" name=""/>
        <p:cNvGrpSpPr/>
        <p:nvPr/>
      </p:nvGrpSpPr>
      <p:grpSpPr>
        <a:xfrm rot="0">
          <a:off x="0" y="0"/>
          <a:ext cx="0" cy="0"/>
          <a:chOff x="0" y="0"/>
          <a:chExt cx="0" cy="0"/>
        </a:xfrm>
      </p:grpSpPr>
      <p:sp>
        <p:nvSpPr>
          <p:cNvPr id="1049047" name=""/>
          <p:cNvSpPr/>
          <p:nvPr>
            <p:ph type="title" sz="full" idx="0"/>
          </p:nvPr>
        </p:nvSpPr>
        <p:spPr>
          <a:xfrm rot="0">
            <a:off x="457200" y="457200"/>
            <a:ext cx="8229600" cy="9144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lvl="0"/>
            <a:r>
              <a:rPr b="1" sz="2800"/>
              <a:t>Realistic simplifying assumptions</a:t>
            </a:r>
          </a:p>
        </p:txBody>
      </p:sp>
      <p:sp>
        <p:nvSpPr>
          <p:cNvPr id="1049048" name=""/>
          <p:cNvSpPr/>
          <p:nvPr>
            <p:ph type="body" sz="full" idx="1"/>
          </p:nvPr>
        </p:nvSpPr>
        <p:spPr>
          <a:xfrm rot="0">
            <a:off x="381000" y="1524000"/>
            <a:ext cx="8229600" cy="4953000"/>
          </a:xfrm>
          <a:prstGeom prst="rect"/>
          <a:noFill/>
          <a:ln>
            <a:noFill/>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lvl="0">
              <a:lnSpc>
                <a:spcPct val="150000"/>
              </a:lnSpc>
            </a:pPr>
            <a:r>
              <a:rPr altLang="en-US" sz="2400" lang="en-US">
                <a:solidFill>
                  <a:srgbClr val="0033CC"/>
                </a:solidFill>
              </a:rPr>
              <a:t>Zero input current</a:t>
            </a:r>
            <a:r>
              <a:rPr altLang="en-US" sz="2400" lang="en-US"/>
              <a:t>: The current drawn by either of the input terminals (inverting and non-inverting) is zero</a:t>
            </a:r>
          </a:p>
          <a:p>
            <a:pPr lvl="0">
              <a:lnSpc>
                <a:spcPct val="150000"/>
              </a:lnSpc>
              <a:buNone/>
            </a:pPr>
            <a:endParaRPr altLang="en-US" sz="2400" lang="en-US"/>
          </a:p>
          <a:p>
            <a:pPr lvl="0">
              <a:lnSpc>
                <a:spcPct val="150000"/>
              </a:lnSpc>
            </a:pPr>
            <a:r>
              <a:rPr altLang="en-US" sz="2400" lang="en-US">
                <a:solidFill>
                  <a:srgbClr val="0033CC"/>
                </a:solidFill>
              </a:rPr>
              <a:t>Virtual ground </a:t>
            </a:r>
            <a:r>
              <a:rPr altLang="en-US" sz="2400" lang="en-US"/>
              <a:t>:This means the differential input voltage V</a:t>
            </a:r>
            <a:r>
              <a:rPr altLang="en-US" baseline="-25000" sz="2400" lang="en-US"/>
              <a:t>d </a:t>
            </a:r>
            <a:r>
              <a:rPr altLang="en-US" sz="2400" lang="en-US"/>
              <a:t> between the non-inverting and inverting terminals is essentially zero. (The voltage at the non inverting input terminal of an op-amp can be realistically assumed to be equal to the voltage at the inverting input terminal</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1">
  <p:cSld>
    <p:spTree>
      <p:nvGrpSpPr>
        <p:cNvPr id="230" name=""/>
        <p:cNvGrpSpPr/>
        <p:nvPr/>
      </p:nvGrpSpPr>
      <p:grpSpPr>
        <a:xfrm rot="0">
          <a:off x="0" y="0"/>
          <a:ext cx="0" cy="0"/>
          <a:chOff x="0" y="0"/>
          <a:chExt cx="0" cy="0"/>
        </a:xfrm>
      </p:grpSpPr>
      <p:sp>
        <p:nvSpPr>
          <p:cNvPr id="1049049" name=""/>
          <p:cNvSpPr/>
          <p:nvPr>
            <p:ph type="title" sz="full" idx="0"/>
          </p:nvPr>
        </p:nvSpPr>
        <p:spPr>
          <a:xfrm rot="0">
            <a:off x="457200" y="457200"/>
            <a:ext cx="8229600" cy="762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lvl="0"/>
            <a:r>
              <a:rPr b="1" sz="2800"/>
              <a:t>Closed loop operation of op-amp</a:t>
            </a:r>
          </a:p>
        </p:txBody>
      </p:sp>
      <p:sp>
        <p:nvSpPr>
          <p:cNvPr id="1049050" name=""/>
          <p:cNvSpPr/>
          <p:nvPr>
            <p:ph type="body" sz="full" idx="1"/>
          </p:nvPr>
        </p:nvSpPr>
        <p:spPr>
          <a:xfrm rot="0">
            <a:off x="457200" y="1371600"/>
            <a:ext cx="8229600" cy="5105400"/>
          </a:xfrm>
          <a:prstGeom prst="rect"/>
          <a:noFill/>
          <a:ln w="9525" cap="flat" cmpd="sng">
            <a:solidFill>
              <a:schemeClr val="dk1">
                <a:alpha val="100000"/>
              </a:schemeClr>
            </a:solidFill>
            <a:prstDash val="solid"/>
            <a:round/>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lvl="0">
              <a:lnSpc>
                <a:spcPct val="150000"/>
              </a:lnSpc>
              <a:buNone/>
            </a:pPr>
            <a:r>
              <a:rPr sz="2400"/>
              <a:t>The utility of the op-amp can be increased considerably by operating in closed loop mode.  The closed loop operation is possible with the help of feedback.  The feedback allows to feed some part of the output back to the input terminals.  In the linear applications, the op-amp is always used with negative feedback.  The negative feedback helps in controlling gain, which otherwise drives the op-amp out of its linear range, even for a small noise voltage at the input terminals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1">
  <p:cSld>
    <p:spTree>
      <p:nvGrpSpPr>
        <p:cNvPr id="231" name=""/>
        <p:cNvGrpSpPr/>
        <p:nvPr/>
      </p:nvGrpSpPr>
      <p:grpSpPr>
        <a:xfrm rot="0">
          <a:off x="0" y="0"/>
          <a:ext cx="0" cy="0"/>
          <a:chOff x="0" y="0"/>
          <a:chExt cx="0" cy="0"/>
        </a:xfrm>
      </p:grpSpPr>
      <p:sp>
        <p:nvSpPr>
          <p:cNvPr id="1049051" name=""/>
          <p:cNvSpPr/>
          <p:nvPr>
            <p:ph type="title" sz="full" idx="0"/>
          </p:nvPr>
        </p:nvSpPr>
        <p:spPr>
          <a:xfrm rot="0">
            <a:off x="457200" y="457200"/>
            <a:ext cx="8229600" cy="762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lvl="0"/>
            <a:r>
              <a:rPr b="1" sz="2800"/>
              <a:t>Ideal Inverting Amplifier</a:t>
            </a:r>
          </a:p>
        </p:txBody>
      </p:sp>
      <p:sp>
        <p:nvSpPr>
          <p:cNvPr id="1049052" name=""/>
          <p:cNvSpPr/>
          <p:nvPr>
            <p:ph type="body" sz="full" idx="1"/>
          </p:nvPr>
        </p:nvSpPr>
        <p:spPr>
          <a:xfrm rot="0">
            <a:off x="457200" y="1219200"/>
            <a:ext cx="8229600" cy="5486400"/>
          </a:xfrm>
          <a:prstGeom prst="rect"/>
          <a:noFill/>
          <a:ln>
            <a:noFill/>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indent="-381000" lvl="0" marL="381000">
              <a:lnSpc>
                <a:spcPct val="150000"/>
              </a:lnSpc>
              <a:buFont typeface="Wingdings" pitchFamily="2" charset="2"/>
              <a:buAutoNum type="arabicPeriod" startAt="1"/>
            </a:pPr>
            <a:r>
              <a:rPr altLang="en-US" sz="1800" lang="en-US"/>
              <a:t>The output is inverted with respect to input, which is indicated by minus sign.</a:t>
            </a:r>
          </a:p>
          <a:p>
            <a:pPr indent="-381000" lvl="0" marL="381000">
              <a:lnSpc>
                <a:spcPct val="150000"/>
              </a:lnSpc>
              <a:buFont typeface="Wingdings" pitchFamily="2" charset="2"/>
              <a:buAutoNum type="arabicPeriod" startAt="1"/>
            </a:pPr>
            <a:r>
              <a:rPr altLang="en-US" sz="1800" lang="en-US"/>
              <a:t>The voltage gain is independent of open loop gain of the op-amp, which is assumed to be large.</a:t>
            </a:r>
          </a:p>
          <a:p>
            <a:pPr indent="-381000" lvl="0" marL="381000">
              <a:lnSpc>
                <a:spcPct val="150000"/>
              </a:lnSpc>
              <a:buFont typeface="Wingdings" pitchFamily="2" charset="2"/>
              <a:buAutoNum type="arabicPeriod" startAt="1"/>
            </a:pPr>
            <a:r>
              <a:rPr altLang="en-US" sz="1800" lang="en-US"/>
              <a:t>The voltage gain depends on the ratio of the two resistances.  Hence selecting </a:t>
            </a:r>
            <a:r>
              <a:rPr altLang="en-US" sz="1800" lang="en-US"/>
              <a:t>R</a:t>
            </a:r>
            <a:r>
              <a:rPr altLang="en-US" baseline="-25000" sz="1800" lang="en-US"/>
              <a:t>f</a:t>
            </a:r>
            <a:r>
              <a:rPr altLang="en-US" sz="1800" lang="en-US"/>
              <a:t> and R</a:t>
            </a:r>
            <a:r>
              <a:rPr altLang="en-US" baseline="-25000" sz="1800" lang="en-US"/>
              <a:t>1</a:t>
            </a:r>
            <a:r>
              <a:rPr altLang="en-US" sz="1800" lang="en-US"/>
              <a:t> , the required value of gain can be easily obtained.</a:t>
            </a:r>
          </a:p>
          <a:p>
            <a:pPr indent="-381000" lvl="0" marL="381000">
              <a:lnSpc>
                <a:spcPct val="150000"/>
              </a:lnSpc>
              <a:buFont typeface="Wingdings" pitchFamily="2" charset="2"/>
              <a:buAutoNum type="arabicPeriod" startAt="1"/>
            </a:pPr>
            <a:r>
              <a:rPr altLang="en-US" sz="1800" lang="en-US"/>
              <a:t>If R</a:t>
            </a:r>
            <a:r>
              <a:rPr altLang="en-US" baseline="-25000" sz="1800" lang="en-US"/>
              <a:t>f </a:t>
            </a:r>
            <a:r>
              <a:rPr altLang="en-US" sz="1800" lang="en-US"/>
              <a:t>&gt; R</a:t>
            </a:r>
            <a:r>
              <a:rPr altLang="en-US" baseline="-25000" sz="1800" lang="en-US"/>
              <a:t>1,</a:t>
            </a:r>
            <a:r>
              <a:rPr altLang="en-US" sz="1800" lang="en-US"/>
              <a:t>, the gain is greater than 1</a:t>
            </a:r>
          </a:p>
          <a:p>
            <a:pPr indent="-381000" lvl="0" marL="381000">
              <a:lnSpc>
                <a:spcPct val="150000"/>
              </a:lnSpc>
              <a:buNone/>
            </a:pPr>
            <a:r>
              <a:rPr altLang="en-US" sz="1800" lang="en-US"/>
              <a:t>    If R</a:t>
            </a:r>
            <a:r>
              <a:rPr altLang="en-US" baseline="-25000" sz="1800" lang="en-US"/>
              <a:t>f </a:t>
            </a:r>
            <a:r>
              <a:rPr altLang="en-US" sz="1800" lang="en-US"/>
              <a:t>&lt; R</a:t>
            </a:r>
            <a:r>
              <a:rPr altLang="en-US" baseline="-25000" sz="1800" lang="en-US"/>
              <a:t>1,</a:t>
            </a:r>
            <a:r>
              <a:rPr altLang="en-US" sz="1800" lang="en-US"/>
              <a:t>, the gain is less than 1</a:t>
            </a:r>
          </a:p>
          <a:p>
            <a:pPr indent="-381000" lvl="0" marL="381000">
              <a:lnSpc>
                <a:spcPct val="150000"/>
              </a:lnSpc>
              <a:buNone/>
            </a:pPr>
            <a:r>
              <a:rPr altLang="en-US" baseline="-25000" sz="1800" lang="en-US"/>
              <a:t>      </a:t>
            </a:r>
            <a:r>
              <a:rPr altLang="en-US" sz="1800" lang="en-US"/>
              <a:t>If R</a:t>
            </a:r>
            <a:r>
              <a:rPr altLang="en-US" baseline="-25000" sz="1800" lang="en-US"/>
              <a:t>f =</a:t>
            </a:r>
            <a:r>
              <a:rPr altLang="en-US" sz="1800" lang="en-US"/>
              <a:t> R</a:t>
            </a:r>
            <a:r>
              <a:rPr altLang="en-US" baseline="-25000" sz="1800" lang="en-US"/>
              <a:t>1</a:t>
            </a:r>
            <a:r>
              <a:rPr altLang="en-US" sz="1800" lang="en-US"/>
              <a:t>, the gain is unity</a:t>
            </a:r>
          </a:p>
          <a:p>
            <a:pPr indent="-381000" lvl="0" marL="381000">
              <a:lnSpc>
                <a:spcPct val="150000"/>
              </a:lnSpc>
              <a:buFont typeface="Wingdings" pitchFamily="2" charset="2"/>
              <a:buAutoNum type="arabicPeriod" startAt="1"/>
            </a:pPr>
            <a:endParaRPr altLang="en-US" sz="1800" lang="en-US"/>
          </a:p>
          <a:p>
            <a:pPr indent="-381000" lvl="0" marL="381000">
              <a:lnSpc>
                <a:spcPct val="150000"/>
              </a:lnSpc>
              <a:buNone/>
            </a:pPr>
            <a:r>
              <a:rPr altLang="en-US" sz="1800" lang="en-US"/>
              <a:t>Thus</a:t>
            </a:r>
            <a:r>
              <a:rPr altLang="en-US" baseline="-25000" sz="1800" lang="en-US"/>
              <a:t> </a:t>
            </a:r>
            <a:r>
              <a:rPr altLang="en-US" sz="1800" lang="en-US"/>
              <a:t>the output voltage can be greater than, less than or equal to the input voltage in magnitude</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1">
  <p:cSld>
    <p:spTree>
      <p:nvGrpSpPr>
        <p:cNvPr id="232" name=""/>
        <p:cNvGrpSpPr/>
        <p:nvPr/>
      </p:nvGrpSpPr>
      <p:grpSpPr>
        <a:xfrm rot="0">
          <a:off x="0" y="0"/>
          <a:ext cx="0" cy="0"/>
          <a:chOff x="0" y="0"/>
          <a:chExt cx="0" cy="0"/>
        </a:xfrm>
      </p:grpSpPr>
      <p:sp>
        <p:nvSpPr>
          <p:cNvPr id="1049053" name=""/>
          <p:cNvSpPr/>
          <p:nvPr>
            <p:ph type="body" sz="full" idx="1"/>
          </p:nvPr>
        </p:nvSpPr>
        <p:spPr>
          <a:xfrm rot="0">
            <a:off x="533400" y="609600"/>
            <a:ext cx="8229600" cy="3886200"/>
          </a:xfrm>
          <a:prstGeom prst="rect"/>
          <a:noFill/>
          <a:ln>
            <a:noFill/>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indent="-609600" lvl="0" marL="609600">
              <a:lnSpc>
                <a:spcPct val="150000"/>
              </a:lnSpc>
              <a:buFont typeface="Wingdings" pitchFamily="2" charset="2"/>
              <a:buAutoNum type="arabicPeriod" startAt="5"/>
            </a:pPr>
            <a:r>
              <a:rPr altLang="en-US" sz="1800" lang="en-US"/>
              <a:t>If the ratio of </a:t>
            </a:r>
            <a:r>
              <a:rPr altLang="en-US" sz="1800" lang="en-US"/>
              <a:t>R</a:t>
            </a:r>
            <a:r>
              <a:rPr altLang="en-US" baseline="-25000" sz="1800" lang="en-US"/>
              <a:t>f </a:t>
            </a:r>
            <a:r>
              <a:rPr altLang="en-US" sz="1800" lang="en-US"/>
              <a:t> and R</a:t>
            </a:r>
            <a:r>
              <a:rPr altLang="en-US" baseline="-25000" sz="1800" lang="en-US"/>
              <a:t>1 </a:t>
            </a:r>
            <a:r>
              <a:rPr altLang="en-US" sz="1800" lang="en-US"/>
              <a:t> is K which is other than one, the circuit is called </a:t>
            </a:r>
            <a:r>
              <a:rPr altLang="en-US" sz="1800" lang="en-US">
                <a:solidFill>
                  <a:srgbClr val="0033CC"/>
                </a:solidFill>
              </a:rPr>
              <a:t>scale changer</a:t>
            </a:r>
            <a:r>
              <a:rPr altLang="en-US" sz="1800" lang="en-US"/>
              <a:t> while for R</a:t>
            </a:r>
            <a:r>
              <a:rPr altLang="en-US" baseline="-25000" sz="1800" lang="en-US"/>
              <a:t>f</a:t>
            </a:r>
            <a:r>
              <a:rPr altLang="en-US" sz="1800" lang="en-US"/>
              <a:t>/R</a:t>
            </a:r>
            <a:r>
              <a:rPr altLang="en-US" baseline="-25000" sz="1800" lang="en-US"/>
              <a:t>1</a:t>
            </a:r>
            <a:r>
              <a:rPr altLang="en-US" sz="1800" lang="en-US"/>
              <a:t> =1 it is called </a:t>
            </a:r>
            <a:r>
              <a:rPr altLang="en-US" sz="1800" lang="en-US">
                <a:solidFill>
                  <a:srgbClr val="FF3399"/>
                </a:solidFill>
              </a:rPr>
              <a:t>phase inverter</a:t>
            </a:r>
            <a:r>
              <a:rPr altLang="en-US" sz="1800" lang="en-US"/>
              <a:t>.</a:t>
            </a:r>
          </a:p>
          <a:p>
            <a:pPr indent="-609600" lvl="0" marL="609600">
              <a:lnSpc>
                <a:spcPct val="150000"/>
              </a:lnSpc>
              <a:buFont typeface="Wingdings" pitchFamily="2" charset="2"/>
              <a:buAutoNum type="arabicPeriod" startAt="5"/>
            </a:pPr>
            <a:r>
              <a:rPr altLang="en-US" sz="1800" lang="en-US"/>
              <a:t>The closed loop gain is denoted as </a:t>
            </a:r>
            <a:r>
              <a:rPr altLang="en-US" sz="1800" lang="en-US">
                <a:solidFill>
                  <a:srgbClr val="0033CC"/>
                </a:solidFill>
              </a:rPr>
              <a:t>A</a:t>
            </a:r>
            <a:r>
              <a:rPr altLang="en-US" baseline="-25000" sz="1800" lang="en-US">
                <a:solidFill>
                  <a:srgbClr val="0033CC"/>
                </a:solidFill>
              </a:rPr>
              <a:t>VF</a:t>
            </a:r>
            <a:r>
              <a:rPr altLang="en-US" sz="1800" lang="en-US"/>
              <a:t> or </a:t>
            </a:r>
            <a:r>
              <a:rPr altLang="en-US" sz="1800" lang="en-US">
                <a:solidFill>
                  <a:srgbClr val="0033CC"/>
                </a:solidFill>
              </a:rPr>
              <a:t>A</a:t>
            </a:r>
            <a:r>
              <a:rPr altLang="en-US" baseline="-25000" sz="1800" lang="en-US">
                <a:solidFill>
                  <a:srgbClr val="0033CC"/>
                </a:solidFill>
              </a:rPr>
              <a:t>CL</a:t>
            </a:r>
            <a:r>
              <a:rPr altLang="en-US" baseline="-25000" sz="1800" lang="en-US"/>
              <a:t> </a:t>
            </a:r>
            <a:r>
              <a:rPr altLang="en-US" sz="1800" lang="en-US"/>
              <a:t>i.e. gain with feedback</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1">
  <p:cSld>
    <p:spTree>
      <p:nvGrpSpPr>
        <p:cNvPr id="233" name=""/>
        <p:cNvGrpSpPr/>
        <p:nvPr/>
      </p:nvGrpSpPr>
      <p:grpSpPr>
        <a:xfrm rot="0">
          <a:off x="0" y="0"/>
          <a:ext cx="0" cy="0"/>
          <a:chOff x="0" y="0"/>
          <a:chExt cx="0" cy="0"/>
        </a:xfrm>
      </p:grpSpPr>
      <p:sp>
        <p:nvSpPr>
          <p:cNvPr id="1049054" name=""/>
          <p:cNvSpPr/>
          <p:nvPr>
            <p:ph type="title" sz="full" idx="0"/>
          </p:nvPr>
        </p:nvSpPr>
        <p:spPr>
          <a:xfrm rot="0">
            <a:off x="457200" y="457200"/>
            <a:ext cx="8229600" cy="6858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lvl="0"/>
            <a:r>
              <a:rPr b="1" sz="2800"/>
              <a:t>Ideal Non-inverting Amplifier</a:t>
            </a:r>
          </a:p>
        </p:txBody>
      </p:sp>
      <p:sp>
        <p:nvSpPr>
          <p:cNvPr id="1049055" name=""/>
          <p:cNvSpPr/>
          <p:nvPr>
            <p:ph type="body" sz="full" idx="1"/>
          </p:nvPr>
        </p:nvSpPr>
        <p:spPr>
          <a:xfrm rot="0">
            <a:off x="457200" y="1447800"/>
            <a:ext cx="8229600" cy="3886200"/>
          </a:xfrm>
          <a:prstGeom prst="rect"/>
          <a:noFill/>
          <a:ln>
            <a:noFill/>
          </a:ln>
        </p:spPr>
        <p:txBody>
          <a:bodyPr anchor="t" bIns="45720" lIns="91440" rIns="91440" tIns="45720"/>
          <a:lstStyle>
            <a:lvl1pPr algn="l" fontAlgn="base" indent="-342900" latinLnBrk="1" marL="342900" rtl="0">
              <a:lnSpc>
                <a:spcPct val="100000"/>
              </a:lnSpc>
              <a:spcBef>
                <a:spcPct val="20000"/>
              </a:spcBef>
              <a:spcAft>
                <a:spcPct val="0"/>
              </a:spcAft>
              <a:buClr>
                <a:schemeClr val="dk2"/>
              </a:buClr>
              <a:buSzPct val="75000"/>
              <a:buFont typeface="Wingdings" pitchFamily="2" charset="2"/>
              <a:buChar char="n"/>
              <a:defRPr baseline="0" b="0" sz="3200" i="0">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accent2"/>
              </a:buClr>
              <a:buSzPct val="80000"/>
              <a:buFont typeface="Wingdings" pitchFamily="2" charset="2"/>
              <a:buChar char="¨"/>
              <a:defRPr baseline="0" b="0" sz="2800" i="0">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2"/>
              </a:buClr>
              <a:buSzPct val="65000"/>
              <a:buFont typeface="Wingdings" pitchFamily="2" charset="2"/>
              <a:buChar char="n"/>
              <a:defRPr baseline="0" b="0" sz="2400" i="0">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accent2"/>
              </a:buClr>
              <a:buSzPct val="70000"/>
              <a:buFont typeface="Wingdings" pitchFamily="2" charset="2"/>
              <a:buChar char="¨"/>
              <a:defRPr baseline="0" b="0" sz="2000" i="0">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2"/>
              </a:buClr>
              <a:buSzPct val="100000"/>
              <a:buFont typeface="Wingdings" pitchFamily="2" charset="2"/>
              <a:buChar char="§"/>
              <a:defRPr baseline="0" b="0" sz="2000" i="0">
                <a:solidFill>
                  <a:schemeClr val="dk1"/>
                </a:solidFill>
                <a:latin typeface="Arial" pitchFamily="0" charset="0"/>
                <a:sym typeface="Arial" pitchFamily="0" charset="0"/>
              </a:defRPr>
            </a:lvl5pPr>
          </a:lstStyle>
          <a:p>
            <a:pPr indent="-609600" lvl="0" marL="609600">
              <a:lnSpc>
                <a:spcPct val="150000"/>
              </a:lnSpc>
              <a:buFont typeface="Wingdings" pitchFamily="2" charset="2"/>
              <a:buAutoNum type="arabicPeriod" startAt="1"/>
            </a:pPr>
            <a:r>
              <a:rPr altLang="en-US" sz="2000" lang="en-US"/>
              <a:t>The voltage gain is always greater than one</a:t>
            </a:r>
          </a:p>
          <a:p>
            <a:pPr indent="-609600" lvl="0" marL="609600">
              <a:lnSpc>
                <a:spcPct val="150000"/>
              </a:lnSpc>
              <a:buFont typeface="Wingdings" pitchFamily="2" charset="2"/>
              <a:buAutoNum type="arabicPeriod" startAt="1"/>
            </a:pPr>
            <a:r>
              <a:rPr altLang="en-US" sz="2000" lang="en-US"/>
              <a:t>The voltage gain is positive indicating that for </a:t>
            </a:r>
            <a:r>
              <a:rPr altLang="en-US" sz="2000" lang="en-US"/>
              <a:t>a.c</a:t>
            </a:r>
            <a:r>
              <a:rPr altLang="en-US" sz="2000" lang="en-US"/>
              <a:t>. input, the output and input are in phase while for </a:t>
            </a:r>
            <a:r>
              <a:rPr altLang="en-US" sz="2000" lang="en-US"/>
              <a:t>d.c</a:t>
            </a:r>
            <a:r>
              <a:rPr altLang="en-US" sz="2000" lang="en-US"/>
              <a:t>. input, the output polarity is same as that of input</a:t>
            </a:r>
          </a:p>
          <a:p>
            <a:pPr indent="-609600" lvl="0" marL="609600">
              <a:lnSpc>
                <a:spcPct val="150000"/>
              </a:lnSpc>
              <a:buFont typeface="Wingdings" pitchFamily="2" charset="2"/>
              <a:buAutoNum type="arabicPeriod" startAt="1"/>
            </a:pPr>
            <a:r>
              <a:rPr altLang="en-US" sz="2000" lang="en-US"/>
              <a:t>The voltage gain is independent of open loop gain of op-amp, but depends only on the two resistance values</a:t>
            </a:r>
          </a:p>
          <a:p>
            <a:pPr indent="-609600" lvl="0" marL="609600">
              <a:lnSpc>
                <a:spcPct val="150000"/>
              </a:lnSpc>
              <a:buFont typeface="Wingdings" pitchFamily="2" charset="2"/>
              <a:buAutoNum type="arabicPeriod" startAt="1"/>
            </a:pPr>
            <a:r>
              <a:rPr altLang="en-US" sz="2000" lang="en-US"/>
              <a:t>The desired voltage gain can be obtained by selecting proper values of </a:t>
            </a:r>
            <a:r>
              <a:rPr altLang="en-US" sz="2000" lang="en-US"/>
              <a:t>R</a:t>
            </a:r>
            <a:r>
              <a:rPr altLang="en-US" baseline="-25000" sz="2000" lang="en-US"/>
              <a:t>f</a:t>
            </a:r>
            <a:r>
              <a:rPr altLang="en-US" sz="2000" lang="en-US"/>
              <a:t> and R</a:t>
            </a:r>
            <a:r>
              <a:rPr altLang="en-US" baseline="-25000" sz="2000" lang="en-US"/>
              <a:t>1</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1">
  <p:cSld>
    <p:spTree>
      <p:nvGrpSpPr>
        <p:cNvPr id="234" name=""/>
        <p:cNvGrpSpPr/>
        <p:nvPr/>
      </p:nvGrpSpPr>
      <p:grpSpPr>
        <a:xfrm rot="0">
          <a:off x="0" y="0"/>
          <a:ext cx="0" cy="0"/>
          <a:chOff x="0" y="0"/>
          <a:chExt cx="0" cy="0"/>
        </a:xfrm>
      </p:grpSpPr>
      <p:sp>
        <p:nvSpPr>
          <p:cNvPr id="1049056" name=""/>
          <p:cNvSpPr/>
          <p:nvPr>
            <p:ph type="title" sz="full" idx="0"/>
          </p:nvPr>
        </p:nvSpPr>
        <p:spPr>
          <a:xfrm rot="0">
            <a:off x="533400" y="76200"/>
            <a:ext cx="8229600" cy="1371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lvl="0"/>
            <a:r>
              <a:rPr b="1" sz="2800"/>
              <a:t>Comparison of the ideal inverting and non-inverting op-amp</a:t>
            </a:r>
          </a:p>
        </p:txBody>
      </p:sp>
      <p:graphicFrame>
        <p:nvGraphicFramePr>
          <p:cNvPr id="4194308" name=""/>
          <p:cNvGraphicFramePr>
            <a:graphicFrameLocks/>
          </p:cNvGraphicFramePr>
          <p:nvPr/>
        </p:nvGraphicFramePr>
        <p:xfrm rot="0">
          <a:off x="457200" y="1371600"/>
          <a:ext cx="8229600" cy="5319712"/>
        </p:xfrm>
        <a:graphic>
          <a:graphicData uri="http://schemas.openxmlformats.org/drawingml/2006/table">
            <a:tbl>
              <a:tblPr/>
              <a:tblGrid>
                <a:gridCol w="4114800"/>
                <a:gridCol w="4114800"/>
              </a:tblGrid>
              <a:tr h="777874">
                <a:tc>
                  <a:txBody>
                    <a:bodyPr/>
                    <a:p>
                      <a:pPr algn="ctr" indent="0" lvl="0" marL="0">
                        <a:buFont typeface="Wingdings" pitchFamily="2" charset="2"/>
                        <a:buNone/>
                      </a:pPr>
                      <a:r>
                        <a:rPr b="1" sz="2000">
                          <a:solidFill>
                            <a:schemeClr val="dk1"/>
                          </a:solidFill>
                        </a:rPr>
                        <a:t>Ideal Inverting amplifier</a:t>
                      </a:r>
                    </a:p>
                  </a:txBody>
                  <a:tcPr marL="91440" marR="91440" marT="45720" marB="45720">
                    <a:lnL w="28575" cap="flat" cmpd="sng">
                      <a:solidFill>
                        <a:schemeClr val="dk1">
                          <a:alpha val="100000"/>
                        </a:schemeClr>
                      </a:solidFill>
                      <a:prstDash val="solid"/>
                      <a:round/>
                    </a:lnL>
                    <a:lnR w="12700" cap="flat" cmpd="sng">
                      <a:solidFill>
                        <a:schemeClr val="dk1">
                          <a:alpha val="100000"/>
                        </a:schemeClr>
                      </a:solidFill>
                      <a:prstDash val="solid"/>
                      <a:round/>
                    </a:lnR>
                    <a:lnT w="28575"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algn="ctr" indent="0" lvl="0" marL="0">
                        <a:buFont typeface="Wingdings" pitchFamily="2" charset="2"/>
                        <a:buNone/>
                      </a:pPr>
                      <a:r>
                        <a:rPr b="1" sz="2000">
                          <a:solidFill>
                            <a:schemeClr val="dk1"/>
                          </a:solidFill>
                        </a:rPr>
                        <a:t>Ideal non-inverting amplifier</a:t>
                      </a:r>
                    </a:p>
                  </a:txBody>
                  <a:tcPr marL="91440" marR="91440" marT="45720" marB="45720">
                    <a:lnL w="12700" cap="flat" cmpd="sng">
                      <a:solidFill>
                        <a:schemeClr val="dk1">
                          <a:alpha val="100000"/>
                        </a:schemeClr>
                      </a:solidFill>
                      <a:prstDash val="solid"/>
                      <a:round/>
                    </a:lnL>
                    <a:lnR w="28575" cap="flat" cmpd="sng">
                      <a:solidFill>
                        <a:schemeClr val="dk1">
                          <a:alpha val="100000"/>
                        </a:schemeClr>
                      </a:solidFill>
                      <a:prstDash val="solid"/>
                      <a:round/>
                    </a:lnR>
                    <a:lnT w="28575" cap="flat" cmpd="sng">
                      <a:solidFill>
                        <a:schemeClr val="dk1">
                          <a:alpha val="100000"/>
                        </a:schemeClr>
                      </a:solidFill>
                      <a:prstDash val="solid"/>
                      <a:round/>
                    </a:lnT>
                    <a:lnB w="12700" cap="flat" cmpd="sng">
                      <a:solidFill>
                        <a:schemeClr val="dk1">
                          <a:alpha val="100000"/>
                        </a:schemeClr>
                      </a:solidFill>
                      <a:prstDash val="solid"/>
                      <a:round/>
                    </a:lnB>
                    <a:noFill/>
                  </a:tcPr>
                </a:tc>
              </a:tr>
              <a:tr h="1066799">
                <a:tc>
                  <a:txBody>
                    <a:bodyPr/>
                    <a:p>
                      <a:pPr indent="0" lvl="0" marL="0">
                        <a:lnSpc>
                          <a:spcPct val="150000"/>
                        </a:lnSpc>
                        <a:buFont typeface="Wingdings" pitchFamily="2" charset="2"/>
                        <a:buNone/>
                      </a:pPr>
                      <a:r>
                        <a:rPr sz="2000">
                          <a:solidFill>
                            <a:schemeClr val="dk1"/>
                          </a:solidFill>
                        </a:rPr>
                        <a:t>1. Voltage gain=-R</a:t>
                      </a:r>
                      <a:r>
                        <a:rPr baseline="-25000" sz="2000">
                          <a:solidFill>
                            <a:schemeClr val="dk1"/>
                          </a:solidFill>
                        </a:rPr>
                        <a:t>f</a:t>
                      </a:r>
                      <a:r>
                        <a:rPr sz="2000">
                          <a:solidFill>
                            <a:schemeClr val="dk1"/>
                          </a:solidFill>
                        </a:rPr>
                        <a:t>/R</a:t>
                      </a:r>
                      <a:r>
                        <a:rPr baseline="-25000" sz="2000">
                          <a:solidFill>
                            <a:schemeClr val="dk1"/>
                          </a:solidFill>
                        </a:rPr>
                        <a:t>1</a:t>
                      </a:r>
                    </a:p>
                  </a:txBody>
                  <a:tcPr marL="91440" marR="91440" marT="45720" marB="45720">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indent="0" lvl="0" marL="0">
                        <a:lnSpc>
                          <a:spcPct val="150000"/>
                        </a:lnSpc>
                        <a:buFont typeface="Wingdings" pitchFamily="2" charset="2"/>
                        <a:buNone/>
                      </a:pPr>
                      <a:r>
                        <a:rPr sz="2000">
                          <a:solidFill>
                            <a:schemeClr val="dk1"/>
                          </a:solidFill>
                        </a:rPr>
                        <a:t>1. Voltage gain=1+R</a:t>
                      </a:r>
                      <a:r>
                        <a:rPr baseline="-25000" sz="2000">
                          <a:solidFill>
                            <a:schemeClr val="dk1"/>
                          </a:solidFill>
                        </a:rPr>
                        <a:t>f</a:t>
                      </a:r>
                      <a:r>
                        <a:rPr sz="2000">
                          <a:solidFill>
                            <a:schemeClr val="dk1"/>
                          </a:solidFill>
                        </a:rPr>
                        <a:t>/R</a:t>
                      </a:r>
                      <a:r>
                        <a:rPr baseline="-25000" sz="2000">
                          <a:solidFill>
                            <a:schemeClr val="dk1"/>
                          </a:solidFill>
                        </a:rPr>
                        <a:t>1</a:t>
                      </a:r>
                    </a:p>
                    <a:p>
                      <a:pPr indent="0" lvl="0" marL="0">
                        <a:lnSpc>
                          <a:spcPct val="150000"/>
                        </a:lnSpc>
                        <a:buFont typeface="Wingdings" pitchFamily="2" charset="2"/>
                        <a:buNone/>
                      </a:pPr>
                      <a:endParaRPr sz="2000"/>
                    </a:p>
                  </a:txBody>
                  <a:tcPr marL="91440" marR="91440" marT="45720" marB="45720">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r>
              <a:tr h="1006474">
                <a:tc>
                  <a:txBody>
                    <a:bodyPr/>
                    <a:p>
                      <a:pPr indent="0" lvl="0" marL="0">
                        <a:lnSpc>
                          <a:spcPct val="150000"/>
                        </a:lnSpc>
                        <a:buFont typeface="Wingdings" pitchFamily="2" charset="2"/>
                        <a:buNone/>
                      </a:pPr>
                      <a:r>
                        <a:rPr sz="2000">
                          <a:solidFill>
                            <a:schemeClr val="dk1"/>
                          </a:solidFill>
                        </a:rPr>
                        <a:t>2.  The output is inverted with respect to input</a:t>
                      </a:r>
                    </a:p>
                  </a:txBody>
                  <a:tcPr marL="91440" marR="91440" marT="45720" marB="45720">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indent="0" lvl="0" marL="0">
                        <a:lnSpc>
                          <a:spcPct val="150000"/>
                        </a:lnSpc>
                        <a:buFont typeface="Wingdings" pitchFamily="2" charset="2"/>
                        <a:buNone/>
                      </a:pPr>
                      <a:r>
                        <a:rPr sz="2000">
                          <a:solidFill>
                            <a:schemeClr val="dk1"/>
                          </a:solidFill>
                        </a:rPr>
                        <a:t>2.  No phase shift between input and output</a:t>
                      </a:r>
                    </a:p>
                  </a:txBody>
                  <a:tcPr marL="91440" marR="91440" marT="45720" marB="45720">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r>
              <a:tr h="1462087">
                <a:tc>
                  <a:txBody>
                    <a:bodyPr/>
                    <a:p>
                      <a:pPr indent="0" lvl="0" marL="0">
                        <a:lnSpc>
                          <a:spcPct val="150000"/>
                        </a:lnSpc>
                        <a:buFont typeface="Wingdings" pitchFamily="2" charset="2"/>
                        <a:buNone/>
                      </a:pPr>
                      <a:r>
                        <a:rPr sz="2000">
                          <a:solidFill>
                            <a:schemeClr val="dk1"/>
                          </a:solidFill>
                        </a:rPr>
                        <a:t>3.  The voltage gain can be adjusted as greater than, equal to or less than one</a:t>
                      </a:r>
                    </a:p>
                  </a:txBody>
                  <a:tcPr marL="91440" marR="91440" marT="45720" marB="45720">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indent="0" lvl="0" marL="0">
                        <a:lnSpc>
                          <a:spcPct val="150000"/>
                        </a:lnSpc>
                        <a:buFont typeface="Wingdings" pitchFamily="2" charset="2"/>
                        <a:buNone/>
                      </a:pPr>
                      <a:r>
                        <a:rPr sz="2000">
                          <a:solidFill>
                            <a:schemeClr val="dk1"/>
                          </a:solidFill>
                        </a:rPr>
                        <a:t>3.  The voltage gain is always greater than one</a:t>
                      </a:r>
                    </a:p>
                  </a:txBody>
                  <a:tcPr marL="91440" marR="91440" marT="45720" marB="45720">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r>
              <a:tr h="1006474">
                <a:tc>
                  <a:txBody>
                    <a:bodyPr/>
                    <a:p>
                      <a:pPr indent="0" lvl="0" marL="0">
                        <a:lnSpc>
                          <a:spcPct val="150000"/>
                        </a:lnSpc>
                        <a:buFont typeface="Wingdings" pitchFamily="2" charset="2"/>
                        <a:buNone/>
                      </a:pPr>
                      <a:r>
                        <a:rPr sz="2000">
                          <a:solidFill>
                            <a:schemeClr val="dk1"/>
                          </a:solidFill>
                        </a:rPr>
                        <a:t>4.  The input impedance is R</a:t>
                      </a:r>
                      <a:r>
                        <a:rPr baseline="-25000" sz="2000">
                          <a:solidFill>
                            <a:schemeClr val="dk1"/>
                          </a:solidFill>
                        </a:rPr>
                        <a:t>1</a:t>
                      </a:r>
                    </a:p>
                  </a:txBody>
                  <a:tcPr marL="91440" marR="91440" marT="45720" marB="45720">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28575" cap="flat" cmpd="sng">
                      <a:solidFill>
                        <a:schemeClr val="dk1">
                          <a:alpha val="100000"/>
                        </a:schemeClr>
                      </a:solidFill>
                      <a:prstDash val="solid"/>
                      <a:round/>
                    </a:lnB>
                    <a:noFill/>
                  </a:tcPr>
                </a:tc>
                <a:tc>
                  <a:txBody>
                    <a:bodyPr/>
                    <a:p>
                      <a:pPr indent="0" lvl="0" marL="0">
                        <a:lnSpc>
                          <a:spcPct val="150000"/>
                        </a:lnSpc>
                        <a:buFont typeface="Wingdings" pitchFamily="2" charset="2"/>
                        <a:buNone/>
                      </a:pPr>
                      <a:r>
                        <a:rPr sz="2000">
                          <a:solidFill>
                            <a:schemeClr val="dk1"/>
                          </a:solidFill>
                        </a:rPr>
                        <a:t>4. The input impedance is very large</a:t>
                      </a:r>
                    </a:p>
                  </a:txBody>
                  <a:tcPr marL="91440" marR="91440" marT="45720" marB="45720">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28575" cap="flat" cmpd="sng">
                      <a:solidFill>
                        <a:schemeClr val="dk1">
                          <a:alpha val="100000"/>
                        </a:schemeClr>
                      </a:solidFill>
                      <a:prstDash val="solid"/>
                      <a:round/>
                    </a:lnB>
                    <a:noFill/>
                  </a:tcPr>
                </a:tc>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1">
  <p:cSld>
    <p:spTree>
      <p:nvGrpSpPr>
        <p:cNvPr id="236" name=""/>
        <p:cNvGrpSpPr/>
        <p:nvPr/>
      </p:nvGrpSpPr>
      <p:grpSpPr>
        <a:xfrm rot="0">
          <a:off x="0" y="0"/>
          <a:ext cx="0" cy="0"/>
          <a:chOff x="0" y="0"/>
          <a:chExt cx="0" cy="0"/>
        </a:xfrm>
      </p:grpSpPr>
      <p:sp>
        <p:nvSpPr>
          <p:cNvPr id="1049076" name=""/>
          <p:cNvSpPr/>
          <p:nvPr>
            <p:ph type="title" sz="full" idx="4294967295"/>
          </p:nvPr>
        </p:nvSpPr>
        <p:spPr>
          <a:xfrm rot="0">
            <a:off x="457200" y="4572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400" i="0">
                <a:solidFill>
                  <a:schemeClr val="dk1"/>
                </a:solidFill>
                <a:latin typeface="Arial" pitchFamily="0" charset="0"/>
                <a:sym typeface="Arial" pitchFamily="0" charset="0"/>
              </a:defRPr>
            </a:lvl1pPr>
          </a:lstStyle>
          <a:p>
            <a:pPr algn="ctr" eaLnBrk="1" hangingPunct="1" latinLnBrk="1" lvl="0"/>
            <a:r>
              <a:rPr b="1" sz="2800"/>
              <a:t>Parameter consideration for various applications</a:t>
            </a:r>
          </a:p>
        </p:txBody>
      </p:sp>
      <p:graphicFrame>
        <p:nvGraphicFramePr>
          <p:cNvPr id="4194309" name=""/>
          <p:cNvGraphicFramePr>
            <a:graphicFrameLocks/>
          </p:cNvGraphicFramePr>
          <p:nvPr/>
        </p:nvGraphicFramePr>
        <p:xfrm rot="0">
          <a:off x="457200" y="1600200"/>
          <a:ext cx="7696200" cy="4637087"/>
        </p:xfrm>
        <a:graphic>
          <a:graphicData uri="http://schemas.openxmlformats.org/drawingml/2006/table">
            <a:tbl>
              <a:tblPr/>
              <a:tblGrid>
                <a:gridCol w="3848100"/>
                <a:gridCol w="3848100"/>
              </a:tblGrid>
              <a:tr h="457199">
                <a:tc>
                  <a:txBody>
                    <a:bodyPr/>
                    <a:p>
                      <a:pPr algn="ctr" eaLnBrk="1" hangingPunct="1" indent="0" latinLnBrk="1" lvl="0" marL="0">
                        <a:buFont typeface="Wingdings" pitchFamily="2" charset="2"/>
                        <a:buNone/>
                      </a:pPr>
                      <a:r>
                        <a:rPr b="1" sz="2400">
                          <a:solidFill>
                            <a:schemeClr val="dk1"/>
                          </a:solidFill>
                        </a:rPr>
                        <a:t>For A.C. applications</a:t>
                      </a:r>
                    </a:p>
                  </a:txBody>
                  <a:tcPr marL="91440" marR="91440" marT="45720" marB="45720">
                    <a:lnL w="28575" cap="flat" cmpd="sng">
                      <a:solidFill>
                        <a:schemeClr val="dk1">
                          <a:alpha val="100000"/>
                        </a:schemeClr>
                      </a:solidFill>
                      <a:prstDash val="solid"/>
                      <a:round/>
                    </a:lnL>
                    <a:lnR w="12700" cap="flat" cmpd="sng">
                      <a:solidFill>
                        <a:schemeClr val="dk1">
                          <a:alpha val="100000"/>
                        </a:schemeClr>
                      </a:solidFill>
                      <a:prstDash val="solid"/>
                      <a:round/>
                    </a:lnR>
                    <a:lnT w="28575"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algn="ctr" eaLnBrk="1" hangingPunct="1" indent="0" latinLnBrk="1" lvl="0" marL="0">
                        <a:buFont typeface="Wingdings" pitchFamily="2" charset="2"/>
                        <a:buNone/>
                      </a:pPr>
                      <a:r>
                        <a:rPr b="1" sz="2400">
                          <a:solidFill>
                            <a:schemeClr val="dk1"/>
                          </a:solidFill>
                        </a:rPr>
                        <a:t>For D.C. applications</a:t>
                      </a:r>
                    </a:p>
                  </a:txBody>
                  <a:tcPr marL="91440" marR="91440" marT="45720" marB="45720">
                    <a:lnL w="12700" cap="flat" cmpd="sng">
                      <a:solidFill>
                        <a:schemeClr val="dk1">
                          <a:alpha val="100000"/>
                        </a:schemeClr>
                      </a:solidFill>
                      <a:prstDash val="solid"/>
                      <a:round/>
                    </a:lnL>
                    <a:lnR w="28575" cap="flat" cmpd="sng">
                      <a:solidFill>
                        <a:schemeClr val="dk1">
                          <a:alpha val="100000"/>
                        </a:schemeClr>
                      </a:solidFill>
                      <a:prstDash val="solid"/>
                      <a:round/>
                    </a:lnR>
                    <a:lnT w="28575" cap="flat" cmpd="sng">
                      <a:solidFill>
                        <a:schemeClr val="dk1">
                          <a:alpha val="100000"/>
                        </a:schemeClr>
                      </a:solidFill>
                      <a:prstDash val="solid"/>
                      <a:round/>
                    </a:lnT>
                    <a:lnB w="12700" cap="flat" cmpd="sng">
                      <a:solidFill>
                        <a:schemeClr val="dk1">
                          <a:alpha val="100000"/>
                        </a:schemeClr>
                      </a:solidFill>
                      <a:prstDash val="solid"/>
                      <a:round/>
                    </a:lnB>
                    <a:noFill/>
                  </a:tcPr>
                </a:tc>
              </a:tr>
              <a:tr h="452437">
                <a:tc>
                  <a:txBody>
                    <a:bodyPr/>
                    <a:p>
                      <a:pPr eaLnBrk="1" hangingPunct="1" indent="0" latinLnBrk="1" lvl="0" marL="0">
                        <a:buFont typeface="Wingdings" pitchFamily="2" charset="2"/>
                        <a:buNone/>
                      </a:pPr>
                      <a:r>
                        <a:rPr sz="2000">
                          <a:solidFill>
                            <a:schemeClr val="dk1"/>
                          </a:solidFill>
                        </a:rPr>
                        <a:t>Input resistance</a:t>
                      </a:r>
                    </a:p>
                  </a:txBody>
                  <a:tcPr marL="91440" marR="91440" marT="45720" marB="45720">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eaLnBrk="1" hangingPunct="1" indent="0" latinLnBrk="1" lvl="0" marL="0">
                        <a:buFont typeface="Wingdings" pitchFamily="2" charset="2"/>
                        <a:buNone/>
                      </a:pPr>
                      <a:r>
                        <a:rPr sz="2000">
                          <a:solidFill>
                            <a:schemeClr val="dk1"/>
                          </a:solidFill>
                        </a:rPr>
                        <a:t>Input resistance</a:t>
                      </a:r>
                    </a:p>
                  </a:txBody>
                  <a:tcPr marL="91440" marR="91440" marT="45720" marB="45720">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r>
              <a:tr h="450849">
                <a:tc>
                  <a:txBody>
                    <a:bodyPr/>
                    <a:p>
                      <a:pPr eaLnBrk="1" hangingPunct="1" indent="0" latinLnBrk="1" lvl="0" marL="0">
                        <a:buFont typeface="Wingdings" pitchFamily="2" charset="2"/>
                        <a:buNone/>
                      </a:pPr>
                      <a:r>
                        <a:rPr sz="2000">
                          <a:solidFill>
                            <a:schemeClr val="dk1"/>
                          </a:solidFill>
                        </a:rPr>
                        <a:t>Output resistance</a:t>
                      </a:r>
                    </a:p>
                  </a:txBody>
                  <a:tcPr marL="91440" marR="91440" marT="45720" marB="45720">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eaLnBrk="1" hangingPunct="1" indent="0" latinLnBrk="1" lvl="0" marL="0">
                        <a:buFont typeface="Wingdings" pitchFamily="2" charset="2"/>
                        <a:buNone/>
                      </a:pPr>
                      <a:r>
                        <a:rPr sz="2000">
                          <a:solidFill>
                            <a:schemeClr val="dk1"/>
                          </a:solidFill>
                        </a:rPr>
                        <a:t>Output resistance</a:t>
                      </a:r>
                    </a:p>
                  </a:txBody>
                  <a:tcPr marL="91440" marR="91440" marT="45720" marB="45720">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r>
              <a:tr h="452437">
                <a:tc>
                  <a:txBody>
                    <a:bodyPr/>
                    <a:p>
                      <a:pPr eaLnBrk="1" hangingPunct="1" indent="0" latinLnBrk="1" lvl="0" marL="0">
                        <a:buFont typeface="Wingdings" pitchFamily="2" charset="2"/>
                        <a:buNone/>
                      </a:pPr>
                      <a:r>
                        <a:rPr sz="2000">
                          <a:solidFill>
                            <a:schemeClr val="dk1"/>
                          </a:solidFill>
                        </a:rPr>
                        <a:t>Open loop voltage gain</a:t>
                      </a:r>
                    </a:p>
                  </a:txBody>
                  <a:tcPr marL="91440" marR="91440" marT="45720" marB="45720">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eaLnBrk="1" hangingPunct="1" indent="0" latinLnBrk="1" lvl="0" marL="0">
                        <a:buFont typeface="Wingdings" pitchFamily="2" charset="2"/>
                        <a:buNone/>
                      </a:pPr>
                      <a:r>
                        <a:rPr sz="2000">
                          <a:solidFill>
                            <a:schemeClr val="dk1"/>
                          </a:solidFill>
                        </a:rPr>
                        <a:t>Open loop voltage gain</a:t>
                      </a:r>
                    </a:p>
                  </a:txBody>
                  <a:tcPr marL="91440" marR="91440" marT="45720" marB="45720">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r>
              <a:tr h="450849">
                <a:tc>
                  <a:txBody>
                    <a:bodyPr/>
                    <a:p>
                      <a:pPr eaLnBrk="1" hangingPunct="1" indent="0" latinLnBrk="1" lvl="0" marL="0">
                        <a:buFont typeface="Wingdings" pitchFamily="2" charset="2"/>
                        <a:buNone/>
                      </a:pPr>
                      <a:r>
                        <a:rPr sz="2000">
                          <a:solidFill>
                            <a:schemeClr val="dk1"/>
                          </a:solidFill>
                        </a:rPr>
                        <a:t>Slew rate</a:t>
                      </a:r>
                    </a:p>
                  </a:txBody>
                  <a:tcPr marL="91440" marR="91440" marT="45720" marB="45720">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eaLnBrk="1" hangingPunct="1" indent="0" latinLnBrk="1" lvl="0" marL="0">
                        <a:buFont typeface="Wingdings" pitchFamily="2" charset="2"/>
                        <a:buNone/>
                      </a:pPr>
                      <a:r>
                        <a:rPr sz="2000">
                          <a:solidFill>
                            <a:schemeClr val="dk1"/>
                          </a:solidFill>
                        </a:rPr>
                        <a:t>Input offset voltage</a:t>
                      </a:r>
                    </a:p>
                  </a:txBody>
                  <a:tcPr marL="91440" marR="91440" marT="45720" marB="45720">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r>
              <a:tr h="452437">
                <a:tc>
                  <a:txBody>
                    <a:bodyPr/>
                    <a:p>
                      <a:pPr eaLnBrk="1" hangingPunct="1" indent="0" latinLnBrk="1" lvl="0" marL="0">
                        <a:buFont typeface="Wingdings" pitchFamily="2" charset="2"/>
                        <a:buNone/>
                      </a:pPr>
                      <a:r>
                        <a:rPr sz="2000">
                          <a:solidFill>
                            <a:schemeClr val="dk1"/>
                          </a:solidFill>
                        </a:rPr>
                        <a:t>Output voltage swing</a:t>
                      </a:r>
                    </a:p>
                  </a:txBody>
                  <a:tcPr marL="91440" marR="91440" marT="45720" marB="45720">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eaLnBrk="1" hangingPunct="1" indent="0" latinLnBrk="1" lvl="0" marL="0">
                        <a:buFont typeface="Wingdings" pitchFamily="2" charset="2"/>
                        <a:buNone/>
                      </a:pPr>
                      <a:r>
                        <a:rPr sz="2000">
                          <a:solidFill>
                            <a:schemeClr val="dk1"/>
                          </a:solidFill>
                        </a:rPr>
                        <a:t>Input offset current</a:t>
                      </a:r>
                    </a:p>
                  </a:txBody>
                  <a:tcPr marL="91440" marR="91440" marT="45720" marB="45720">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r>
              <a:tr h="701674">
                <a:tc>
                  <a:txBody>
                    <a:bodyPr/>
                    <a:p>
                      <a:pPr eaLnBrk="1" hangingPunct="1" indent="0" latinLnBrk="1" lvl="0" marL="0">
                        <a:buFont typeface="Wingdings" pitchFamily="2" charset="2"/>
                        <a:buNone/>
                      </a:pPr>
                      <a:r>
                        <a:rPr sz="2000">
                          <a:solidFill>
                            <a:schemeClr val="dk1"/>
                          </a:solidFill>
                        </a:rPr>
                        <a:t>Gain- bandwidth product</a:t>
                      </a:r>
                    </a:p>
                  </a:txBody>
                  <a:tcPr marL="91440" marR="91440" marT="45720" marB="45720">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eaLnBrk="1" hangingPunct="1" indent="0" latinLnBrk="1" lvl="0" marL="0">
                        <a:buFont typeface="Wingdings" pitchFamily="2" charset="2"/>
                        <a:buNone/>
                      </a:pPr>
                      <a:r>
                        <a:rPr sz="2000">
                          <a:solidFill>
                            <a:schemeClr val="dk1"/>
                          </a:solidFill>
                        </a:rPr>
                        <a:t>Input offset voltage and current drifts</a:t>
                      </a:r>
                    </a:p>
                  </a:txBody>
                  <a:tcPr marL="91440" marR="91440" marT="45720" marB="45720">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r>
              <a:tr h="517524">
                <a:tc>
                  <a:txBody>
                    <a:bodyPr/>
                    <a:p>
                      <a:pPr eaLnBrk="1" hangingPunct="1" indent="0" latinLnBrk="1" lvl="0" marL="0">
                        <a:buFont typeface="Wingdings" pitchFamily="2" charset="2"/>
                        <a:buNone/>
                      </a:pPr>
                      <a:r>
                        <a:rPr sz="2000">
                          <a:solidFill>
                            <a:schemeClr val="dk1"/>
                          </a:solidFill>
                        </a:rPr>
                        <a:t>Input noise voltage and current</a:t>
                      </a:r>
                    </a:p>
                  </a:txBody>
                  <a:tcPr marL="91440" marR="91440" marT="45720" marB="45720">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eaLnBrk="1" hangingPunct="1" indent="0" latinLnBrk="1" lvl="0" marL="0">
                        <a:buFont typeface="Wingdings" pitchFamily="2" charset="2"/>
                        <a:buNone/>
                      </a:pPr>
                      <a:endParaRPr sz="2800"/>
                    </a:p>
                  </a:txBody>
                  <a:tcPr marL="91440" marR="91440" marT="45720" marB="45720">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r>
              <a:tr h="701674">
                <a:tc>
                  <a:txBody>
                    <a:bodyPr/>
                    <a:p>
                      <a:pPr eaLnBrk="1" hangingPunct="1" indent="0" latinLnBrk="1" lvl="0" marL="0">
                        <a:buFont typeface="Wingdings" pitchFamily="2" charset="2"/>
                        <a:buNone/>
                      </a:pPr>
                      <a:r>
                        <a:rPr sz="2000">
                          <a:solidFill>
                            <a:schemeClr val="dk1"/>
                          </a:solidFill>
                        </a:rPr>
                        <a:t>Input offset voltage and current drifts</a:t>
                      </a:r>
                    </a:p>
                  </a:txBody>
                  <a:tcPr marL="91440" marR="91440" marT="45720" marB="45720">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28575" cap="flat" cmpd="sng">
                      <a:solidFill>
                        <a:schemeClr val="dk1">
                          <a:alpha val="100000"/>
                        </a:schemeClr>
                      </a:solidFill>
                      <a:prstDash val="solid"/>
                      <a:round/>
                    </a:lnB>
                    <a:noFill/>
                  </a:tcPr>
                </a:tc>
                <a:tc>
                  <a:txBody>
                    <a:bodyPr/>
                    <a:p>
                      <a:pPr eaLnBrk="1" hangingPunct="1" indent="0" latinLnBrk="1" lvl="0" marL="0">
                        <a:buFont typeface="Wingdings" pitchFamily="2" charset="2"/>
                        <a:buNone/>
                      </a:pPr>
                      <a:endParaRPr sz="2800"/>
                    </a:p>
                  </a:txBody>
                  <a:tcPr marL="91440" marR="91440" marT="45720" marB="45720">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28575" cap="flat" cmpd="sng">
                      <a:solidFill>
                        <a:schemeClr val="dk1">
                          <a:alpha val="100000"/>
                        </a:schemeClr>
                      </a:solidFill>
                      <a:prstDash val="solid"/>
                      <a:round/>
                    </a:lnB>
                    <a:noFill/>
                  </a:tcPr>
                </a:tc>
              </a:tr>
            </a:tbl>
          </a:graphicData>
        </a:graphic>
      </p:graphicFrame>
    </p:spTree>
  </p:cSld>
  <p:clrMapOvr>
    <a:masterClrMapping/>
  </p:clrMapOvr>
</p:sld>
</file>

<file path=ppt/theme/theme1.xml><?xml version="1.0" encoding="utf-8"?>
<a:theme xmlns:a="http://schemas.openxmlformats.org/drawingml/2006/main" name="Office 主题">
  <a:themeElements>
    <a:clrScheme name="Default Color Scheme">
      <a:dk1>
        <a:srgbClr val="000000"/>
      </a:dk1>
      <a:lt1>
        <a:srgbClr val="FFFFFF"/>
      </a:lt1>
      <a:dk2>
        <a:srgbClr val="00007D"/>
      </a:dk2>
      <a:lt2>
        <a:srgbClr val="000000"/>
      </a:lt2>
      <a:accent1>
        <a:srgbClr val="9999FF"/>
      </a:accent1>
      <a:accent2>
        <a:srgbClr val="9999CC"/>
      </a:accent2>
      <a:accent3>
        <a:srgbClr val="FFFFFF"/>
      </a:accent3>
      <a:accent4>
        <a:srgbClr val="000000"/>
      </a:accent4>
      <a:accent5>
        <a:srgbClr val="000000"/>
      </a:accent5>
      <a:accent6>
        <a:srgbClr val="000000"/>
      </a:accent6>
      <a:hlink>
        <a:srgbClr val="666699"/>
      </a:hlink>
      <a:folHlink>
        <a:srgbClr val="CCCCE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FFFFFF"/>
        </a:dk1>
        <a:lt1>
          <a:srgbClr val="000066"/>
        </a:lt1>
        <a:dk2>
          <a:srgbClr val="0066FF"/>
        </a:dk2>
        <a:lt2>
          <a:srgbClr val="FFFFFF"/>
        </a:lt2>
        <a:accent1>
          <a:srgbClr val="6699FF"/>
        </a:accent1>
        <a:accent2>
          <a:srgbClr val="3333FF"/>
        </a:accent2>
        <a:accent3>
          <a:srgbClr val="000066"/>
        </a:accent3>
        <a:accent4>
          <a:srgbClr val="FFFFFF"/>
        </a:accent4>
        <a:accent5>
          <a:srgbClr val="000000"/>
        </a:accent5>
        <a:accent6>
          <a:srgbClr val="000000"/>
        </a:accent6>
        <a:hlink>
          <a:srgbClr val="FFCC00"/>
        </a:hlink>
        <a:folHlink>
          <a:srgbClr val="0000CC"/>
        </a:folHlink>
      </a:clrScheme>
    </a:extraClrScheme>
    <a:extraClrScheme>
      <a:clrScheme name="Default Color Scheme 2">
        <a:dk1>
          <a:srgbClr val="FFFFFF"/>
        </a:dk1>
        <a:lt1>
          <a:srgbClr val="334B49"/>
        </a:lt1>
        <a:dk2>
          <a:srgbClr val="009999"/>
        </a:dk2>
        <a:lt2>
          <a:srgbClr val="FFFFFF"/>
        </a:lt2>
        <a:accent1>
          <a:srgbClr val="33CCCC"/>
        </a:accent1>
        <a:accent2>
          <a:srgbClr val="008080"/>
        </a:accent2>
        <a:accent3>
          <a:srgbClr val="334B49"/>
        </a:accent3>
        <a:accent4>
          <a:srgbClr val="FFFFFF"/>
        </a:accent4>
        <a:accent5>
          <a:srgbClr val="000000"/>
        </a:accent5>
        <a:accent6>
          <a:srgbClr val="000000"/>
        </a:accent6>
        <a:hlink>
          <a:srgbClr val="FFCC00"/>
        </a:hlink>
        <a:folHlink>
          <a:srgbClr val="006666"/>
        </a:folHlink>
      </a:clrScheme>
    </a:extraClrScheme>
    <a:extraClrScheme>
      <a:clrScheme name="Default Color Scheme 3">
        <a:dk1>
          <a:srgbClr val="FFFFFF"/>
        </a:dk1>
        <a:lt1>
          <a:srgbClr val="333399"/>
        </a:lt1>
        <a:dk2>
          <a:srgbClr val="006699"/>
        </a:dk2>
        <a:lt2>
          <a:srgbClr val="FFFFFF"/>
        </a:lt2>
        <a:accent1>
          <a:srgbClr val="0099CC"/>
        </a:accent1>
        <a:accent2>
          <a:srgbClr val="0386AF"/>
        </a:accent2>
        <a:accent3>
          <a:srgbClr val="333399"/>
        </a:accent3>
        <a:accent4>
          <a:srgbClr val="FFFFFF"/>
        </a:accent4>
        <a:accent5>
          <a:srgbClr val="000000"/>
        </a:accent5>
        <a:accent6>
          <a:srgbClr val="000000"/>
        </a:accent6>
        <a:hlink>
          <a:srgbClr val="FFCC00"/>
        </a:hlink>
        <a:folHlink>
          <a:srgbClr val="6699FF"/>
        </a:folHlink>
      </a:clrScheme>
    </a:extraClrScheme>
    <a:extraClrScheme>
      <a:clrScheme name="Default Color Scheme 4">
        <a:dk1>
          <a:srgbClr val="FFFFFF"/>
        </a:dk1>
        <a:lt1>
          <a:srgbClr val="2F978D"/>
        </a:lt1>
        <a:dk2>
          <a:srgbClr val="008080"/>
        </a:dk2>
        <a:lt2>
          <a:srgbClr val="FFFFFF"/>
        </a:lt2>
        <a:accent1>
          <a:srgbClr val="0099FF"/>
        </a:accent1>
        <a:accent2>
          <a:srgbClr val="009999"/>
        </a:accent2>
        <a:accent3>
          <a:srgbClr val="2F978D"/>
        </a:accent3>
        <a:accent4>
          <a:srgbClr val="FFFFFF"/>
        </a:accent4>
        <a:accent5>
          <a:srgbClr val="000000"/>
        </a:accent5>
        <a:accent6>
          <a:srgbClr val="000000"/>
        </a:accent6>
        <a:hlink>
          <a:srgbClr val="FFFFCC"/>
        </a:hlink>
        <a:folHlink>
          <a:srgbClr val="70CAC6"/>
        </a:folHlink>
      </a:clrScheme>
    </a:extraClrScheme>
    <a:extraClrScheme>
      <a:clrScheme name="Default Color Scheme 5">
        <a:dk1>
          <a:srgbClr val="FFFFFF"/>
        </a:dk1>
        <a:lt1>
          <a:srgbClr val="330000"/>
        </a:lt1>
        <a:dk2>
          <a:srgbClr val="822504"/>
        </a:dk2>
        <a:lt2>
          <a:srgbClr val="FFFFFF"/>
        </a:lt2>
        <a:accent1>
          <a:srgbClr val="FF9900"/>
        </a:accent1>
        <a:accent2>
          <a:srgbClr val="9E2A06"/>
        </a:accent2>
        <a:accent3>
          <a:srgbClr val="330000"/>
        </a:accent3>
        <a:accent4>
          <a:srgbClr val="FFFFFF"/>
        </a:accent4>
        <a:accent5>
          <a:srgbClr val="000000"/>
        </a:accent5>
        <a:accent6>
          <a:srgbClr val="000000"/>
        </a:accent6>
        <a:hlink>
          <a:srgbClr val="FF3300"/>
        </a:hlink>
        <a:folHlink>
          <a:srgbClr val="7C0704"/>
        </a:folHlink>
      </a:clrScheme>
    </a:extraClrScheme>
    <a:extraClrScheme>
      <a:clrScheme name="Default Color Scheme 6">
        <a:dk1>
          <a:srgbClr val="FFFFFF"/>
        </a:dk1>
        <a:lt1>
          <a:srgbClr val="4A7911"/>
        </a:lt1>
        <a:dk2>
          <a:srgbClr val="336600"/>
        </a:dk2>
        <a:lt2>
          <a:srgbClr val="FFFFFF"/>
        </a:lt2>
        <a:accent1>
          <a:srgbClr val="666633"/>
        </a:accent1>
        <a:accent2>
          <a:srgbClr val="669900"/>
        </a:accent2>
        <a:accent3>
          <a:srgbClr val="4A7911"/>
        </a:accent3>
        <a:accent4>
          <a:srgbClr val="FFFFFF"/>
        </a:accent4>
        <a:accent5>
          <a:srgbClr val="000000"/>
        </a:accent5>
        <a:accent6>
          <a:srgbClr val="000000"/>
        </a:accent6>
        <a:hlink>
          <a:srgbClr val="FFCC00"/>
        </a:hlink>
        <a:folHlink>
          <a:srgbClr val="99CC00"/>
        </a:folHlink>
      </a:clrScheme>
    </a:extraClrScheme>
    <a:extraClrScheme>
      <a:clrScheme name="Default Color Scheme 7">
        <a:dk1>
          <a:srgbClr val="000000"/>
        </a:dk1>
        <a:lt1>
          <a:srgbClr val="FFFFFF"/>
        </a:lt1>
        <a:dk2>
          <a:srgbClr val="CC3300"/>
        </a:dk2>
        <a:lt2>
          <a:srgbClr val="000000"/>
        </a:lt2>
        <a:accent1>
          <a:srgbClr val="FFCC00"/>
        </a:accent1>
        <a:accent2>
          <a:srgbClr val="CC6600"/>
        </a:accent2>
        <a:accent3>
          <a:srgbClr val="FFFFFF"/>
        </a:accent3>
        <a:accent4>
          <a:srgbClr val="000000"/>
        </a:accent4>
        <a:accent5>
          <a:srgbClr val="000000"/>
        </a:accent5>
        <a:accent6>
          <a:srgbClr val="000000"/>
        </a:accent6>
        <a:hlink>
          <a:srgbClr val="663300"/>
        </a:hlink>
        <a:folHlink>
          <a:srgbClr val="CC9900"/>
        </a:folHlink>
      </a:clrScheme>
    </a:extraClrScheme>
    <a:extraClrScheme>
      <a:clrScheme name="Default Color Scheme 8">
        <a:dk1>
          <a:srgbClr val="003300"/>
        </a:dk1>
        <a:lt1>
          <a:srgbClr val="FFFFFF"/>
        </a:lt1>
        <a:dk2>
          <a:srgbClr val="336600"/>
        </a:dk2>
        <a:lt2>
          <a:srgbClr val="000000"/>
        </a:lt2>
        <a:accent1>
          <a:srgbClr val="CCCC00"/>
        </a:accent1>
        <a:accent2>
          <a:srgbClr val="669900"/>
        </a:accent2>
        <a:accent3>
          <a:srgbClr val="FFFFFF"/>
        </a:accent3>
        <a:accent4>
          <a:srgbClr val="003300"/>
        </a:accent4>
        <a:accent5>
          <a:srgbClr val="000000"/>
        </a:accent5>
        <a:accent6>
          <a:srgbClr val="000000"/>
        </a:accent6>
        <a:hlink>
          <a:srgbClr val="333300"/>
        </a:hlink>
        <a:folHlink>
          <a:srgbClr val="99CC00"/>
        </a:folHlink>
      </a:clrScheme>
    </a:extraClrScheme>
    <a:extraClrScheme>
      <a:clrScheme name="Default Color Scheme 9">
        <a:dk1>
          <a:srgbClr val="000000"/>
        </a:dk1>
        <a:lt1>
          <a:srgbClr val="FFFFFF"/>
        </a:lt1>
        <a:dk2>
          <a:srgbClr val="440044"/>
        </a:dk2>
        <a:lt2>
          <a:srgbClr val="000000"/>
        </a:lt2>
        <a:accent1>
          <a:srgbClr val="FFCCCC"/>
        </a:accent1>
        <a:accent2>
          <a:srgbClr val="790571"/>
        </a:accent2>
        <a:accent3>
          <a:srgbClr val="FFFFFF"/>
        </a:accent3>
        <a:accent4>
          <a:srgbClr val="000000"/>
        </a:accent4>
        <a:accent5>
          <a:srgbClr val="000000"/>
        </a:accent5>
        <a:accent6>
          <a:srgbClr val="000000"/>
        </a:accent6>
        <a:hlink>
          <a:srgbClr val="993366"/>
        </a:hlink>
        <a:folHlink>
          <a:srgbClr val="9F839F"/>
        </a:folHlink>
      </a:clrScheme>
    </a:extraClrScheme>
    <a:extraClrScheme>
      <a:clrScheme name="Default Color Scheme 10">
        <a:dk1>
          <a:srgbClr val="000000"/>
        </a:dk1>
        <a:lt1>
          <a:srgbClr val="FFFFFF"/>
        </a:lt1>
        <a:dk2>
          <a:srgbClr val="FF9900"/>
        </a:dk2>
        <a:lt2>
          <a:srgbClr val="000000"/>
        </a:lt2>
        <a:accent1>
          <a:srgbClr val="FFCC99"/>
        </a:accent1>
        <a:accent2>
          <a:srgbClr val="FBA313"/>
        </a:accent2>
        <a:accent3>
          <a:srgbClr val="FFFFFF"/>
        </a:accent3>
        <a:accent4>
          <a:srgbClr val="000000"/>
        </a:accent4>
        <a:accent5>
          <a:srgbClr val="000000"/>
        </a:accent5>
        <a:accent6>
          <a:srgbClr val="000000"/>
        </a:accent6>
        <a:hlink>
          <a:srgbClr val="CC3300"/>
        </a:hlink>
        <a:folHlink>
          <a:srgbClr val="FCC66E"/>
        </a:folHlink>
      </a:clrScheme>
    </a:extraClrScheme>
    <a:extraClrScheme>
      <a:clrScheme name="Default Color Scheme 11">
        <a:dk1>
          <a:srgbClr val="000000"/>
        </a:dk1>
        <a:lt1>
          <a:srgbClr val="FFFFFF"/>
        </a:lt1>
        <a:dk2>
          <a:srgbClr val="779F92"/>
        </a:dk2>
        <a:lt2>
          <a:srgbClr val="000000"/>
        </a:lt2>
        <a:accent1>
          <a:srgbClr val="33CCCC"/>
        </a:accent1>
        <a:accent2>
          <a:srgbClr val="9DC2D7"/>
        </a:accent2>
        <a:accent3>
          <a:srgbClr val="FFFFFF"/>
        </a:accent3>
        <a:accent4>
          <a:srgbClr val="000000"/>
        </a:accent4>
        <a:accent5>
          <a:srgbClr val="000000"/>
        </a:accent5>
        <a:accent6>
          <a:srgbClr val="000000"/>
        </a:accent6>
        <a:hlink>
          <a:srgbClr val="006666"/>
        </a:hlink>
        <a:folHlink>
          <a:srgbClr val="CCCCFF"/>
        </a:folHlink>
      </a:clrScheme>
    </a:extraClrScheme>
    <a:extraClrScheme>
      <a:clrScheme name="Default Color Scheme 12">
        <a:dk1>
          <a:srgbClr val="000000"/>
        </a:dk1>
        <a:lt1>
          <a:srgbClr val="FFFFFF"/>
        </a:lt1>
        <a:dk2>
          <a:srgbClr val="00007D"/>
        </a:dk2>
        <a:lt2>
          <a:srgbClr val="000000"/>
        </a:lt2>
        <a:accent1>
          <a:srgbClr val="9999FF"/>
        </a:accent1>
        <a:accent2>
          <a:srgbClr val="9999CC"/>
        </a:accent2>
        <a:accent3>
          <a:srgbClr val="FFFFFF"/>
        </a:accent3>
        <a:accent4>
          <a:srgbClr val="000000"/>
        </a:accent4>
        <a:accent5>
          <a:srgbClr val="000000"/>
        </a:accent5>
        <a:accent6>
          <a:srgbClr val="000000"/>
        </a:accent6>
        <a:hlink>
          <a:srgbClr val="666699"/>
        </a:hlink>
        <a:folHlink>
          <a:srgbClr val="CCCCE6"/>
        </a:folHlink>
      </a:clrScheme>
    </a:extraClrScheme>
  </a:extraClrSchemeLst>
</a:theme>
</file>

<file path=ppt/theme/theme2.xml><?xml version="1.0" encoding="utf-8"?>
<a:theme xmlns:a="http://schemas.openxmlformats.org/drawingml/2006/main" name="Office 主题">
  <a:themeElements>
    <a:clrScheme name="Default Color Scheme">
      <a:dk1>
        <a:srgbClr val="000000"/>
      </a:dk1>
      <a:lt1>
        <a:srgbClr val="FFFFFF"/>
      </a:lt1>
      <a:dk2>
        <a:srgbClr val="00007D"/>
      </a:dk2>
      <a:lt2>
        <a:srgbClr val="000000"/>
      </a:lt2>
      <a:accent1>
        <a:srgbClr val="9999FF"/>
      </a:accent1>
      <a:accent2>
        <a:srgbClr val="9999CC"/>
      </a:accent2>
      <a:accent3>
        <a:srgbClr val="FFFFFF"/>
      </a:accent3>
      <a:accent4>
        <a:srgbClr val="000000"/>
      </a:accent4>
      <a:accent5>
        <a:srgbClr val="000000"/>
      </a:accent5>
      <a:accent6>
        <a:srgbClr val="000000"/>
      </a:accent6>
      <a:hlink>
        <a:srgbClr val="666699"/>
      </a:hlink>
      <a:folHlink>
        <a:srgbClr val="CCCCE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FFFFFF"/>
        </a:dk1>
        <a:lt1>
          <a:srgbClr val="000066"/>
        </a:lt1>
        <a:dk2>
          <a:srgbClr val="0066FF"/>
        </a:dk2>
        <a:lt2>
          <a:srgbClr val="FFFFFF"/>
        </a:lt2>
        <a:accent1>
          <a:srgbClr val="6699FF"/>
        </a:accent1>
        <a:accent2>
          <a:srgbClr val="3333FF"/>
        </a:accent2>
        <a:accent3>
          <a:srgbClr val="000066"/>
        </a:accent3>
        <a:accent4>
          <a:srgbClr val="FFFFFF"/>
        </a:accent4>
        <a:accent5>
          <a:srgbClr val="000000"/>
        </a:accent5>
        <a:accent6>
          <a:srgbClr val="000000"/>
        </a:accent6>
        <a:hlink>
          <a:srgbClr val="FFCC00"/>
        </a:hlink>
        <a:folHlink>
          <a:srgbClr val="0000CC"/>
        </a:folHlink>
      </a:clrScheme>
    </a:extraClrScheme>
    <a:extraClrScheme>
      <a:clrScheme name="Default Color Scheme 2">
        <a:dk1>
          <a:srgbClr val="FFFFFF"/>
        </a:dk1>
        <a:lt1>
          <a:srgbClr val="334B49"/>
        </a:lt1>
        <a:dk2>
          <a:srgbClr val="009999"/>
        </a:dk2>
        <a:lt2>
          <a:srgbClr val="FFFFFF"/>
        </a:lt2>
        <a:accent1>
          <a:srgbClr val="33CCCC"/>
        </a:accent1>
        <a:accent2>
          <a:srgbClr val="008080"/>
        </a:accent2>
        <a:accent3>
          <a:srgbClr val="334B49"/>
        </a:accent3>
        <a:accent4>
          <a:srgbClr val="FFFFFF"/>
        </a:accent4>
        <a:accent5>
          <a:srgbClr val="000000"/>
        </a:accent5>
        <a:accent6>
          <a:srgbClr val="000000"/>
        </a:accent6>
        <a:hlink>
          <a:srgbClr val="FFCC00"/>
        </a:hlink>
        <a:folHlink>
          <a:srgbClr val="006666"/>
        </a:folHlink>
      </a:clrScheme>
    </a:extraClrScheme>
    <a:extraClrScheme>
      <a:clrScheme name="Default Color Scheme 3">
        <a:dk1>
          <a:srgbClr val="FFFFFF"/>
        </a:dk1>
        <a:lt1>
          <a:srgbClr val="333399"/>
        </a:lt1>
        <a:dk2>
          <a:srgbClr val="006699"/>
        </a:dk2>
        <a:lt2>
          <a:srgbClr val="FFFFFF"/>
        </a:lt2>
        <a:accent1>
          <a:srgbClr val="0099CC"/>
        </a:accent1>
        <a:accent2>
          <a:srgbClr val="0386AF"/>
        </a:accent2>
        <a:accent3>
          <a:srgbClr val="333399"/>
        </a:accent3>
        <a:accent4>
          <a:srgbClr val="FFFFFF"/>
        </a:accent4>
        <a:accent5>
          <a:srgbClr val="000000"/>
        </a:accent5>
        <a:accent6>
          <a:srgbClr val="000000"/>
        </a:accent6>
        <a:hlink>
          <a:srgbClr val="FFCC00"/>
        </a:hlink>
        <a:folHlink>
          <a:srgbClr val="6699FF"/>
        </a:folHlink>
      </a:clrScheme>
    </a:extraClrScheme>
    <a:extraClrScheme>
      <a:clrScheme name="Default Color Scheme 4">
        <a:dk1>
          <a:srgbClr val="FFFFFF"/>
        </a:dk1>
        <a:lt1>
          <a:srgbClr val="2F978D"/>
        </a:lt1>
        <a:dk2>
          <a:srgbClr val="008080"/>
        </a:dk2>
        <a:lt2>
          <a:srgbClr val="FFFFFF"/>
        </a:lt2>
        <a:accent1>
          <a:srgbClr val="0099FF"/>
        </a:accent1>
        <a:accent2>
          <a:srgbClr val="009999"/>
        </a:accent2>
        <a:accent3>
          <a:srgbClr val="2F978D"/>
        </a:accent3>
        <a:accent4>
          <a:srgbClr val="FFFFFF"/>
        </a:accent4>
        <a:accent5>
          <a:srgbClr val="000000"/>
        </a:accent5>
        <a:accent6>
          <a:srgbClr val="000000"/>
        </a:accent6>
        <a:hlink>
          <a:srgbClr val="FFFFCC"/>
        </a:hlink>
        <a:folHlink>
          <a:srgbClr val="70CAC6"/>
        </a:folHlink>
      </a:clrScheme>
    </a:extraClrScheme>
    <a:extraClrScheme>
      <a:clrScheme name="Default Color Scheme 5">
        <a:dk1>
          <a:srgbClr val="FFFFFF"/>
        </a:dk1>
        <a:lt1>
          <a:srgbClr val="330000"/>
        </a:lt1>
        <a:dk2>
          <a:srgbClr val="822504"/>
        </a:dk2>
        <a:lt2>
          <a:srgbClr val="FFFFFF"/>
        </a:lt2>
        <a:accent1>
          <a:srgbClr val="FF9900"/>
        </a:accent1>
        <a:accent2>
          <a:srgbClr val="9E2A06"/>
        </a:accent2>
        <a:accent3>
          <a:srgbClr val="330000"/>
        </a:accent3>
        <a:accent4>
          <a:srgbClr val="FFFFFF"/>
        </a:accent4>
        <a:accent5>
          <a:srgbClr val="000000"/>
        </a:accent5>
        <a:accent6>
          <a:srgbClr val="000000"/>
        </a:accent6>
        <a:hlink>
          <a:srgbClr val="FF3300"/>
        </a:hlink>
        <a:folHlink>
          <a:srgbClr val="7C0704"/>
        </a:folHlink>
      </a:clrScheme>
    </a:extraClrScheme>
    <a:extraClrScheme>
      <a:clrScheme name="Default Color Scheme 6">
        <a:dk1>
          <a:srgbClr val="FFFFFF"/>
        </a:dk1>
        <a:lt1>
          <a:srgbClr val="4A7911"/>
        </a:lt1>
        <a:dk2>
          <a:srgbClr val="336600"/>
        </a:dk2>
        <a:lt2>
          <a:srgbClr val="FFFFFF"/>
        </a:lt2>
        <a:accent1>
          <a:srgbClr val="666633"/>
        </a:accent1>
        <a:accent2>
          <a:srgbClr val="669900"/>
        </a:accent2>
        <a:accent3>
          <a:srgbClr val="4A7911"/>
        </a:accent3>
        <a:accent4>
          <a:srgbClr val="FFFFFF"/>
        </a:accent4>
        <a:accent5>
          <a:srgbClr val="000000"/>
        </a:accent5>
        <a:accent6>
          <a:srgbClr val="000000"/>
        </a:accent6>
        <a:hlink>
          <a:srgbClr val="FFCC00"/>
        </a:hlink>
        <a:folHlink>
          <a:srgbClr val="99CC00"/>
        </a:folHlink>
      </a:clrScheme>
    </a:extraClrScheme>
    <a:extraClrScheme>
      <a:clrScheme name="Default Color Scheme 7">
        <a:dk1>
          <a:srgbClr val="000000"/>
        </a:dk1>
        <a:lt1>
          <a:srgbClr val="FFFFFF"/>
        </a:lt1>
        <a:dk2>
          <a:srgbClr val="CC3300"/>
        </a:dk2>
        <a:lt2>
          <a:srgbClr val="000000"/>
        </a:lt2>
        <a:accent1>
          <a:srgbClr val="FFCC00"/>
        </a:accent1>
        <a:accent2>
          <a:srgbClr val="CC6600"/>
        </a:accent2>
        <a:accent3>
          <a:srgbClr val="FFFFFF"/>
        </a:accent3>
        <a:accent4>
          <a:srgbClr val="000000"/>
        </a:accent4>
        <a:accent5>
          <a:srgbClr val="000000"/>
        </a:accent5>
        <a:accent6>
          <a:srgbClr val="000000"/>
        </a:accent6>
        <a:hlink>
          <a:srgbClr val="663300"/>
        </a:hlink>
        <a:folHlink>
          <a:srgbClr val="CC9900"/>
        </a:folHlink>
      </a:clrScheme>
    </a:extraClrScheme>
    <a:extraClrScheme>
      <a:clrScheme name="Default Color Scheme 8">
        <a:dk1>
          <a:srgbClr val="003300"/>
        </a:dk1>
        <a:lt1>
          <a:srgbClr val="FFFFFF"/>
        </a:lt1>
        <a:dk2>
          <a:srgbClr val="336600"/>
        </a:dk2>
        <a:lt2>
          <a:srgbClr val="000000"/>
        </a:lt2>
        <a:accent1>
          <a:srgbClr val="CCCC00"/>
        </a:accent1>
        <a:accent2>
          <a:srgbClr val="669900"/>
        </a:accent2>
        <a:accent3>
          <a:srgbClr val="FFFFFF"/>
        </a:accent3>
        <a:accent4>
          <a:srgbClr val="003300"/>
        </a:accent4>
        <a:accent5>
          <a:srgbClr val="000000"/>
        </a:accent5>
        <a:accent6>
          <a:srgbClr val="000000"/>
        </a:accent6>
        <a:hlink>
          <a:srgbClr val="333300"/>
        </a:hlink>
        <a:folHlink>
          <a:srgbClr val="99CC00"/>
        </a:folHlink>
      </a:clrScheme>
    </a:extraClrScheme>
    <a:extraClrScheme>
      <a:clrScheme name="Default Color Scheme 9">
        <a:dk1>
          <a:srgbClr val="000000"/>
        </a:dk1>
        <a:lt1>
          <a:srgbClr val="FFFFFF"/>
        </a:lt1>
        <a:dk2>
          <a:srgbClr val="440044"/>
        </a:dk2>
        <a:lt2>
          <a:srgbClr val="000000"/>
        </a:lt2>
        <a:accent1>
          <a:srgbClr val="FFCCCC"/>
        </a:accent1>
        <a:accent2>
          <a:srgbClr val="790571"/>
        </a:accent2>
        <a:accent3>
          <a:srgbClr val="FFFFFF"/>
        </a:accent3>
        <a:accent4>
          <a:srgbClr val="000000"/>
        </a:accent4>
        <a:accent5>
          <a:srgbClr val="000000"/>
        </a:accent5>
        <a:accent6>
          <a:srgbClr val="000000"/>
        </a:accent6>
        <a:hlink>
          <a:srgbClr val="993366"/>
        </a:hlink>
        <a:folHlink>
          <a:srgbClr val="9F839F"/>
        </a:folHlink>
      </a:clrScheme>
    </a:extraClrScheme>
    <a:extraClrScheme>
      <a:clrScheme name="Default Color Scheme 10">
        <a:dk1>
          <a:srgbClr val="000000"/>
        </a:dk1>
        <a:lt1>
          <a:srgbClr val="FFFFFF"/>
        </a:lt1>
        <a:dk2>
          <a:srgbClr val="FF9900"/>
        </a:dk2>
        <a:lt2>
          <a:srgbClr val="000000"/>
        </a:lt2>
        <a:accent1>
          <a:srgbClr val="FFCC99"/>
        </a:accent1>
        <a:accent2>
          <a:srgbClr val="FBA313"/>
        </a:accent2>
        <a:accent3>
          <a:srgbClr val="FFFFFF"/>
        </a:accent3>
        <a:accent4>
          <a:srgbClr val="000000"/>
        </a:accent4>
        <a:accent5>
          <a:srgbClr val="000000"/>
        </a:accent5>
        <a:accent6>
          <a:srgbClr val="000000"/>
        </a:accent6>
        <a:hlink>
          <a:srgbClr val="CC3300"/>
        </a:hlink>
        <a:folHlink>
          <a:srgbClr val="FCC66E"/>
        </a:folHlink>
      </a:clrScheme>
    </a:extraClrScheme>
    <a:extraClrScheme>
      <a:clrScheme name="Default Color Scheme 11">
        <a:dk1>
          <a:srgbClr val="000000"/>
        </a:dk1>
        <a:lt1>
          <a:srgbClr val="FFFFFF"/>
        </a:lt1>
        <a:dk2>
          <a:srgbClr val="779F92"/>
        </a:dk2>
        <a:lt2>
          <a:srgbClr val="000000"/>
        </a:lt2>
        <a:accent1>
          <a:srgbClr val="33CCCC"/>
        </a:accent1>
        <a:accent2>
          <a:srgbClr val="9DC2D7"/>
        </a:accent2>
        <a:accent3>
          <a:srgbClr val="FFFFFF"/>
        </a:accent3>
        <a:accent4>
          <a:srgbClr val="000000"/>
        </a:accent4>
        <a:accent5>
          <a:srgbClr val="000000"/>
        </a:accent5>
        <a:accent6>
          <a:srgbClr val="000000"/>
        </a:accent6>
        <a:hlink>
          <a:srgbClr val="006666"/>
        </a:hlink>
        <a:folHlink>
          <a:srgbClr val="CCCCFF"/>
        </a:folHlink>
      </a:clrScheme>
    </a:extraClrScheme>
    <a:extraClrScheme>
      <a:clrScheme name="Default Color Scheme 12">
        <a:dk1>
          <a:srgbClr val="000000"/>
        </a:dk1>
        <a:lt1>
          <a:srgbClr val="FFFFFF"/>
        </a:lt1>
        <a:dk2>
          <a:srgbClr val="00007D"/>
        </a:dk2>
        <a:lt2>
          <a:srgbClr val="000000"/>
        </a:lt2>
        <a:accent1>
          <a:srgbClr val="9999FF"/>
        </a:accent1>
        <a:accent2>
          <a:srgbClr val="9999CC"/>
        </a:accent2>
        <a:accent3>
          <a:srgbClr val="FFFFFF"/>
        </a:accent3>
        <a:accent4>
          <a:srgbClr val="000000"/>
        </a:accent4>
        <a:accent5>
          <a:srgbClr val="000000"/>
        </a:accent5>
        <a:accent6>
          <a:srgbClr val="000000"/>
        </a:accent6>
        <a:hlink>
          <a:srgbClr val="666699"/>
        </a:hlink>
        <a:folHlink>
          <a:srgbClr val="CCCCE6"/>
        </a:folHlink>
      </a:clrScheme>
    </a:extraClrScheme>
  </a:extraClrSchemeLst>
</a:theme>
</file>

<file path=ppt/theme/theme3.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ScaleCrop>0</ScaleCrop>
  <LinksUpToDate>0</LinksUpToDate>
</Properties>
</file>

<file path=docProps/core.xml><?xml version="1.0" encoding="utf-8"?>
<cp:coreProperties xmlns:cp="http://schemas.openxmlformats.org/package/2006/metadata/core-properties" xmlns:dc="http://purl.org/dc/elements/1.1/" xmlns:dcterms="http://purl.org/dc/terms/" xmlns:xsi="http://www.w3.org/2001/XMLSchema-instance">
  <dc:title>Linear and Digital IC Applications</dc:title>
  <dc:creator>student</dc:creator>
  <cp:lastModifiedBy>Admin</cp:lastModifiedBy>
  <dcterms:created xsi:type="dcterms:W3CDTF">2010-07-06T00:46:17Z</dcterms:created>
  <dcterms:modified xsi:type="dcterms:W3CDTF">2018-07-21T14:35:40Z</dcterms:modified>
</cp:coreProperties>
</file>